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9" r:id="rId2"/>
    <p:sldId id="350" r:id="rId3"/>
    <p:sldId id="256" r:id="rId4"/>
    <p:sldId id="351" r:id="rId5"/>
    <p:sldId id="257" r:id="rId6"/>
    <p:sldId id="352" r:id="rId7"/>
    <p:sldId id="258" r:id="rId8"/>
    <p:sldId id="353" r:id="rId9"/>
    <p:sldId id="259" r:id="rId10"/>
    <p:sldId id="260" r:id="rId11"/>
    <p:sldId id="354" r:id="rId12"/>
    <p:sldId id="261" r:id="rId13"/>
    <p:sldId id="262" r:id="rId14"/>
    <p:sldId id="355" r:id="rId15"/>
    <p:sldId id="263" r:id="rId16"/>
    <p:sldId id="264" r:id="rId17"/>
    <p:sldId id="265" r:id="rId18"/>
    <p:sldId id="266" r:id="rId19"/>
    <p:sldId id="267" r:id="rId20"/>
    <p:sldId id="356" r:id="rId21"/>
    <p:sldId id="268" r:id="rId22"/>
    <p:sldId id="269" r:id="rId23"/>
    <p:sldId id="357" r:id="rId24"/>
    <p:sldId id="270" r:id="rId25"/>
    <p:sldId id="358" r:id="rId26"/>
    <p:sldId id="271" r:id="rId27"/>
    <p:sldId id="272" r:id="rId28"/>
    <p:sldId id="273" r:id="rId29"/>
    <p:sldId id="274" r:id="rId30"/>
    <p:sldId id="275" r:id="rId31"/>
    <p:sldId id="359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360" r:id="rId40"/>
    <p:sldId id="283" r:id="rId41"/>
    <p:sldId id="284" r:id="rId42"/>
    <p:sldId id="362" r:id="rId43"/>
    <p:sldId id="285" r:id="rId44"/>
    <p:sldId id="361" r:id="rId45"/>
    <p:sldId id="363" r:id="rId46"/>
    <p:sldId id="286" r:id="rId47"/>
    <p:sldId id="287" r:id="rId48"/>
    <p:sldId id="288" r:id="rId49"/>
    <p:sldId id="289" r:id="rId50"/>
    <p:sldId id="290" r:id="rId51"/>
    <p:sldId id="291" r:id="rId52"/>
    <p:sldId id="364" r:id="rId53"/>
    <p:sldId id="292" r:id="rId54"/>
    <p:sldId id="293" r:id="rId55"/>
    <p:sldId id="294" r:id="rId56"/>
    <p:sldId id="295" r:id="rId57"/>
    <p:sldId id="296" r:id="rId58"/>
    <p:sldId id="365" r:id="rId59"/>
    <p:sldId id="297" r:id="rId60"/>
    <p:sldId id="298" r:id="rId61"/>
    <p:sldId id="299" r:id="rId62"/>
    <p:sldId id="366" r:id="rId63"/>
    <p:sldId id="300" r:id="rId64"/>
    <p:sldId id="301" r:id="rId65"/>
    <p:sldId id="302" r:id="rId66"/>
    <p:sldId id="368" r:id="rId67"/>
    <p:sldId id="367" r:id="rId68"/>
    <p:sldId id="304" r:id="rId69"/>
    <p:sldId id="305" r:id="rId70"/>
    <p:sldId id="306" r:id="rId71"/>
    <p:sldId id="369" r:id="rId72"/>
    <p:sldId id="307" r:id="rId73"/>
    <p:sldId id="308" r:id="rId74"/>
    <p:sldId id="309" r:id="rId75"/>
    <p:sldId id="310" r:id="rId76"/>
    <p:sldId id="311" r:id="rId77"/>
    <p:sldId id="370" r:id="rId78"/>
    <p:sldId id="312" r:id="rId79"/>
    <p:sldId id="313" r:id="rId80"/>
    <p:sldId id="314" r:id="rId81"/>
    <p:sldId id="372" r:id="rId82"/>
    <p:sldId id="315" r:id="rId83"/>
    <p:sldId id="373" r:id="rId84"/>
    <p:sldId id="316" r:id="rId85"/>
    <p:sldId id="317" r:id="rId86"/>
    <p:sldId id="318" r:id="rId87"/>
    <p:sldId id="319" r:id="rId88"/>
    <p:sldId id="320" r:id="rId89"/>
    <p:sldId id="374" r:id="rId90"/>
    <p:sldId id="321" r:id="rId91"/>
    <p:sldId id="322" r:id="rId92"/>
    <p:sldId id="323" r:id="rId93"/>
    <p:sldId id="375" r:id="rId94"/>
    <p:sldId id="324" r:id="rId95"/>
    <p:sldId id="376" r:id="rId96"/>
    <p:sldId id="325" r:id="rId97"/>
    <p:sldId id="326" r:id="rId98"/>
    <p:sldId id="327" r:id="rId99"/>
    <p:sldId id="328" r:id="rId100"/>
    <p:sldId id="377" r:id="rId101"/>
    <p:sldId id="329" r:id="rId102"/>
    <p:sldId id="330" r:id="rId103"/>
    <p:sldId id="378" r:id="rId104"/>
    <p:sldId id="331" r:id="rId105"/>
    <p:sldId id="332" r:id="rId106"/>
    <p:sldId id="333" r:id="rId107"/>
    <p:sldId id="334" r:id="rId108"/>
    <p:sldId id="335" r:id="rId109"/>
    <p:sldId id="379" r:id="rId110"/>
    <p:sldId id="380" r:id="rId111"/>
    <p:sldId id="381" r:id="rId1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2"/>
  </p:normalViewPr>
  <p:slideViewPr>
    <p:cSldViewPr snapToGrid="0" snapToObjects="1">
      <p:cViewPr varScale="1">
        <p:scale>
          <a:sx n="134" d="100"/>
          <a:sy n="134" d="100"/>
        </p:scale>
        <p:origin x="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1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1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1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5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1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1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5" Type="http://schemas.openxmlformats.org/officeDocument/2006/relationships/image" Target="../media/image33.pn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36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7.svg"/><Relationship Id="rId10" Type="http://schemas.openxmlformats.org/officeDocument/2006/relationships/image" Target="../media/image12.png"/><Relationship Id="rId4" Type="http://schemas.openxmlformats.org/officeDocument/2006/relationships/image" Target="../media/image26.png"/><Relationship Id="rId9" Type="http://schemas.openxmlformats.org/officeDocument/2006/relationships/image" Target="../media/image11.svg"/><Relationship Id="rId14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image" Target="../media/image4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image" Target="../media/image4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3.svg"/><Relationship Id="rId3" Type="http://schemas.openxmlformats.org/officeDocument/2006/relationships/image" Target="../media/image27.svg"/><Relationship Id="rId7" Type="http://schemas.openxmlformats.org/officeDocument/2006/relationships/image" Target="../media/image9.svg"/><Relationship Id="rId12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7.svg"/><Relationship Id="rId10" Type="http://schemas.openxmlformats.org/officeDocument/2006/relationships/image" Target="../media/image44.png"/><Relationship Id="rId4" Type="http://schemas.openxmlformats.org/officeDocument/2006/relationships/image" Target="../media/image6.png"/><Relationship Id="rId9" Type="http://schemas.openxmlformats.org/officeDocument/2006/relationships/image" Target="../media/image15.svg"/><Relationship Id="rId14" Type="http://schemas.openxmlformats.org/officeDocument/2006/relationships/image" Target="../media/image4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1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1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1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51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7.svg"/><Relationship Id="rId10" Type="http://schemas.openxmlformats.org/officeDocument/2006/relationships/image" Target="../media/image10.png"/><Relationship Id="rId4" Type="http://schemas.openxmlformats.org/officeDocument/2006/relationships/image" Target="../media/image26.png"/><Relationship Id="rId9" Type="http://schemas.openxmlformats.org/officeDocument/2006/relationships/image" Target="../media/image9.svg"/><Relationship Id="rId1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225F96AB-5E6C-A46A-43F3-0780BD0A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25" b="4451"/>
          <a:stretch>
            <a:fillRect/>
          </a:stretch>
        </p:blipFill>
        <p:spPr>
          <a:xfrm>
            <a:off x="0" y="528606"/>
            <a:ext cx="9118657" cy="4266201"/>
          </a:xfrm>
          <a:prstGeom prst="rect">
            <a:avLst/>
          </a:prstGeom>
        </p:spPr>
      </p:pic>
      <p:sp>
        <p:nvSpPr>
          <p:cNvPr id="9" name="Dowolny kształt 8">
            <a:extLst>
              <a:ext uri="{FF2B5EF4-FFF2-40B4-BE49-F238E27FC236}">
                <a16:creationId xmlns:a16="http://schemas.microsoft.com/office/drawing/2014/main" id="{F75F1157-CB13-F31D-763B-A0670A3114C4}"/>
              </a:ext>
            </a:extLst>
          </p:cNvPr>
          <p:cNvSpPr/>
          <p:nvPr/>
        </p:nvSpPr>
        <p:spPr>
          <a:xfrm>
            <a:off x="-25343" y="0"/>
            <a:ext cx="9144000" cy="5143500"/>
          </a:xfrm>
          <a:custGeom>
            <a:avLst/>
            <a:gdLst>
              <a:gd name="connsiteX0" fmla="*/ 1959112 w 12192000"/>
              <a:gd name="connsiteY0" fmla="*/ 2543628 h 6858000"/>
              <a:gd name="connsiteX1" fmla="*/ 1811547 w 12192000"/>
              <a:gd name="connsiteY1" fmla="*/ 2691193 h 6858000"/>
              <a:gd name="connsiteX2" fmla="*/ 1811547 w 12192000"/>
              <a:gd name="connsiteY2" fmla="*/ 3281435 h 6858000"/>
              <a:gd name="connsiteX3" fmla="*/ 1959112 w 12192000"/>
              <a:gd name="connsiteY3" fmla="*/ 3429000 h 6858000"/>
              <a:gd name="connsiteX4" fmla="*/ 9859077 w 12192000"/>
              <a:gd name="connsiteY4" fmla="*/ 3429000 h 6858000"/>
              <a:gd name="connsiteX5" fmla="*/ 10006642 w 12192000"/>
              <a:gd name="connsiteY5" fmla="*/ 3281435 h 6858000"/>
              <a:gd name="connsiteX6" fmla="*/ 10006642 w 12192000"/>
              <a:gd name="connsiteY6" fmla="*/ 2691193 h 6858000"/>
              <a:gd name="connsiteX7" fmla="*/ 9859077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959112" y="2543628"/>
                </a:moveTo>
                <a:cubicBezTo>
                  <a:pt x="1877614" y="2543628"/>
                  <a:pt x="1811547" y="2609695"/>
                  <a:pt x="1811547" y="2691193"/>
                </a:cubicBezTo>
                <a:lnTo>
                  <a:pt x="1811547" y="3281435"/>
                </a:lnTo>
                <a:cubicBezTo>
                  <a:pt x="1811547" y="3362933"/>
                  <a:pt x="1877614" y="3429000"/>
                  <a:pt x="1959112" y="3429000"/>
                </a:cubicBezTo>
                <a:lnTo>
                  <a:pt x="9859077" y="3429000"/>
                </a:lnTo>
                <a:cubicBezTo>
                  <a:pt x="9940575" y="3429000"/>
                  <a:pt x="10006642" y="3362933"/>
                  <a:pt x="10006642" y="3281435"/>
                </a:cubicBezTo>
                <a:lnTo>
                  <a:pt x="10006642" y="2691193"/>
                </a:lnTo>
                <a:cubicBezTo>
                  <a:pt x="10006642" y="2609695"/>
                  <a:pt x="9940575" y="2543628"/>
                  <a:pt x="9859077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10" name="Tytuł 66">
            <a:extLst>
              <a:ext uri="{FF2B5EF4-FFF2-40B4-BE49-F238E27FC236}">
                <a16:creationId xmlns:a16="http://schemas.microsoft.com/office/drawing/2014/main" id="{BCEE2D96-3AF3-46F0-6533-C2466327D849}"/>
              </a:ext>
            </a:extLst>
          </p:cNvPr>
          <p:cNvSpPr txBox="1">
            <a:spLocks/>
          </p:cNvSpPr>
          <p:nvPr/>
        </p:nvSpPr>
        <p:spPr>
          <a:xfrm>
            <a:off x="0" y="3720339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11" name="Tytuł 66">
            <a:extLst>
              <a:ext uri="{FF2B5EF4-FFF2-40B4-BE49-F238E27FC236}">
                <a16:creationId xmlns:a16="http://schemas.microsoft.com/office/drawing/2014/main" id="{A080CCB3-2F9E-A093-C091-536F4ED88EC7}"/>
              </a:ext>
            </a:extLst>
          </p:cNvPr>
          <p:cNvSpPr txBox="1">
            <a:spLocks/>
          </p:cNvSpPr>
          <p:nvPr/>
        </p:nvSpPr>
        <p:spPr>
          <a:xfrm>
            <a:off x="0" y="4164955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Final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Still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Winter 2026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E3F83C6-C7C5-82D3-6A2A-EC15244CA110}"/>
              </a:ext>
            </a:extLst>
          </p:cNvPr>
          <p:cNvSpPr txBox="1"/>
          <p:nvPr/>
        </p:nvSpPr>
        <p:spPr>
          <a:xfrm>
            <a:off x="2196782" y="1845851"/>
            <a:ext cx="52858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 err="1"/>
              <a:t>Bioinf</a:t>
            </a:r>
            <a:r>
              <a:rPr lang="pl-PL" sz="4400" dirty="0"/>
              <a:t> &amp; </a:t>
            </a:r>
            <a:r>
              <a:rPr lang="pl-PL" sz="4400" dirty="0" err="1"/>
              <a:t>medicine</a:t>
            </a:r>
            <a:endParaRPr lang="pl-PL" sz="4400" dirty="0"/>
          </a:p>
        </p:txBody>
      </p:sp>
      <p:pic>
        <p:nvPicPr>
          <p:cNvPr id="5" name="Grafika 4" descr="Medycyna z wypełnieniem pełnym">
            <a:extLst>
              <a:ext uri="{FF2B5EF4-FFF2-40B4-BE49-F238E27FC236}">
                <a16:creationId xmlns:a16="http://schemas.microsoft.com/office/drawing/2014/main" id="{231B3437-EF0D-12FE-D30C-5CDAE04C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5066" y="1932690"/>
            <a:ext cx="671716" cy="6717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624262" y="182880"/>
            <a:ext cx="68098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ATHWAYS, NETWORKS, A</a:t>
            </a:r>
            <a:r>
              <a:rPr lang="pl-PL" sz="3200" dirty="0">
                <a:solidFill>
                  <a:srgbClr val="FFFFFF"/>
                </a:solidFill>
              </a:rPr>
              <a:t>ND </a:t>
            </a:r>
            <a:r>
              <a:rPr sz="3200" dirty="0">
                <a:solidFill>
                  <a:srgbClr val="FFFFFF"/>
                </a:solidFill>
              </a:rPr>
              <a:t>LOOPS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6CFC73C-5A6A-3536-D790-97A5D520067E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A290CA0-38FF-23E6-01FB-CF6203C1E8A6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422802B-E668-8510-78E3-1D10D344F81D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35F68FA0-1307-264C-CA35-3BC8B2298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8B19E2B-7E46-4FB0-851F-2A2D1B39CBE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D7D2958-15A3-C522-69BA-B80B998B6515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BEC3E0AC-B5ED-6157-8CE4-CDD4F7F5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047386D-40F9-D387-A63A-964D9D11F142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A25C4A9-4018-45DF-B899-9DB93E238E11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32E866D6-DDC7-D76D-681E-7566D664D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707F664-C37F-5F03-0495-B2D60E344617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316F50C-0D89-37B7-A339-9362ACF66AE6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642EE527-3248-441C-2366-91EBF4495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9096057-DFDB-2925-148C-7008FB60D471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D3B7D1B-9FEB-11CD-33C0-7CD8857476A7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2C89050E-FF22-CF71-4AEA-0B4A75CC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989FE5D-0DDB-8355-E267-F4360B6361C6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3CB2C9B-D195-A388-2F2B-98D76B4267FD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046A1F44-D38F-840C-D3DD-F65E5130C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zrzut ekranu, diagram, design&#10;&#10;Zawartość wygenerowana przez AI może być niepoprawna.">
            <a:extLst>
              <a:ext uri="{FF2B5EF4-FFF2-40B4-BE49-F238E27FC236}">
                <a16:creationId xmlns:a16="http://schemas.microsoft.com/office/drawing/2014/main" id="{E0FEBFD9-9AC9-209D-1BB9-DD37BFDF91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01" y="964812"/>
            <a:ext cx="7772400" cy="3808883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F6416-1D1C-CEF6-FC78-C6FCC26AF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FD59C84-B770-0A42-CC9E-74CB2D8EA44C}"/>
              </a:ext>
            </a:extLst>
          </p:cNvPr>
          <p:cNvSpPr txBox="1"/>
          <p:nvPr/>
        </p:nvSpPr>
        <p:spPr>
          <a:xfrm>
            <a:off x="2334391" y="182880"/>
            <a:ext cx="538961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EGULATORY CONSTRAINTS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4924B85E-49D0-531D-DF1B-2B8D9513A0A9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📜 Regulations define acceptable risk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2A670E8F-D9DC-5EF6-BEA2-78B3EB4F6C0F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Models must support decisions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B8B33A23-AFAF-A1F6-5D44-DCC3CF4C22A6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Validation is part of system design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6D4E841D-47E8-32E9-F033-D51E8BEF4603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Innovation without compliance fails</a:t>
            </a:r>
          </a:p>
        </p:txBody>
      </p:sp>
      <p:sp>
        <p:nvSpPr>
          <p:cNvPr id="26" name="Dowolny kształt 25">
            <a:extLst>
              <a:ext uri="{FF2B5EF4-FFF2-40B4-BE49-F238E27FC236}">
                <a16:creationId xmlns:a16="http://schemas.microsoft.com/office/drawing/2014/main" id="{0F70F75E-3E90-1977-51D3-5CE7C6EFE612}"/>
              </a:ext>
            </a:extLst>
          </p:cNvPr>
          <p:cNvSpPr/>
          <p:nvPr/>
        </p:nvSpPr>
        <p:spPr>
          <a:xfrm>
            <a:off x="-29359" y="-24721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8B5A76F8-5E66-8A50-FC7A-F9E043F250EE}"/>
              </a:ext>
            </a:extLst>
          </p:cNvPr>
          <p:cNvGrpSpPr/>
          <p:nvPr/>
        </p:nvGrpSpPr>
        <p:grpSpPr>
          <a:xfrm>
            <a:off x="630205" y="3518761"/>
            <a:ext cx="612000" cy="612000"/>
            <a:chOff x="630205" y="2811997"/>
            <a:chExt cx="612000" cy="612000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45E455CC-DBBC-42D8-A9B6-56B76661D439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9" name="Grafika 28" descr="Zwój z wypełnieniem pełnym">
              <a:extLst>
                <a:ext uri="{FF2B5EF4-FFF2-40B4-BE49-F238E27FC236}">
                  <a16:creationId xmlns:a16="http://schemas.microsoft.com/office/drawing/2014/main" id="{ABDBB4F7-41B9-087A-070F-990A91CC3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BA1D2359-FB3A-F746-48F4-31201080FBF9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A4D5FE8B-125C-FA6E-478B-C3F1C2B71A54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2" name="Grafika 31" descr="Koła zębate z wypełnieniem pełnym">
              <a:extLst>
                <a:ext uri="{FF2B5EF4-FFF2-40B4-BE49-F238E27FC236}">
                  <a16:creationId xmlns:a16="http://schemas.microsoft.com/office/drawing/2014/main" id="{66049A24-545F-D66D-6F2E-A23CC8BA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4FA83247-3EC9-2332-6751-1938B40269B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0558CBB7-3AFA-E1C0-F63D-5EBAC7497D5F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Medycyna z wypełnieniem pełnym">
              <a:extLst>
                <a:ext uri="{FF2B5EF4-FFF2-40B4-BE49-F238E27FC236}">
                  <a16:creationId xmlns:a16="http://schemas.microsoft.com/office/drawing/2014/main" id="{EA8A27E9-9689-B40B-B1FF-5E45AA4FA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5195D021-AEFC-8A03-495A-AF0B519BF0D9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B649FA49-C45F-E061-79C3-A6F2CE61C020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Igła z wypełnieniem pełnym">
              <a:extLst>
                <a:ext uri="{FF2B5EF4-FFF2-40B4-BE49-F238E27FC236}">
                  <a16:creationId xmlns:a16="http://schemas.microsoft.com/office/drawing/2014/main" id="{9B0163DD-F63D-57B3-1E5E-D2EEC8F1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065E4C8A-D68A-962C-CE25-5E5627E54B6F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E04D8FBC-F827-6439-F47A-69587684BF9D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Komputer z wypełnieniem pełnym">
              <a:extLst>
                <a:ext uri="{FF2B5EF4-FFF2-40B4-BE49-F238E27FC236}">
                  <a16:creationId xmlns:a16="http://schemas.microsoft.com/office/drawing/2014/main" id="{E151ABCE-0728-C531-3AAA-4C468A711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3D9350BB-8D7B-7AF2-7169-0D45CF2865A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E4B1A136-58EC-341D-75C1-5260831AE599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B06519C4-468B-CA95-D353-DB2045783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44CF2175-51C8-1C06-F920-C3A3DF3190FA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23829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257975" y="182880"/>
            <a:ext cx="754244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EGULATORS PREFER SIMPLER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Simpler models are easier to audit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Failure modes are more transparent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Complex ML lacks clear guarantees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Trust outweighs marginal accuracy</a:t>
            </a:r>
          </a:p>
        </p:txBody>
      </p:sp>
      <p:sp>
        <p:nvSpPr>
          <p:cNvPr id="26" name="Dowolny kształt 25">
            <a:extLst>
              <a:ext uri="{FF2B5EF4-FFF2-40B4-BE49-F238E27FC236}">
                <a16:creationId xmlns:a16="http://schemas.microsoft.com/office/drawing/2014/main" id="{84EB36FA-A157-D7C5-38E0-94BDA8834C22}"/>
              </a:ext>
            </a:extLst>
          </p:cNvPr>
          <p:cNvSpPr/>
          <p:nvPr/>
        </p:nvSpPr>
        <p:spPr>
          <a:xfrm>
            <a:off x="-29359" y="-24721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36D0D8AC-0CAA-00D3-1B46-BBB3876B7727}"/>
              </a:ext>
            </a:extLst>
          </p:cNvPr>
          <p:cNvGrpSpPr/>
          <p:nvPr/>
        </p:nvGrpSpPr>
        <p:grpSpPr>
          <a:xfrm>
            <a:off x="630205" y="3518761"/>
            <a:ext cx="612000" cy="612000"/>
            <a:chOff x="630205" y="2811997"/>
            <a:chExt cx="612000" cy="612000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3DD6A86F-216B-0AA4-7617-ADAC9B55370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9" name="Grafika 28" descr="Zwój z wypełnieniem pełnym">
              <a:extLst>
                <a:ext uri="{FF2B5EF4-FFF2-40B4-BE49-F238E27FC236}">
                  <a16:creationId xmlns:a16="http://schemas.microsoft.com/office/drawing/2014/main" id="{BFCE8ABB-A41D-58AA-9546-F0CB97977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2204C036-3DA8-D45D-3561-03076E872144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1F87108-24F1-E4BB-A089-18317FCFC1B4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2" name="Grafika 31" descr="Koła zębate z wypełnieniem pełnym">
              <a:extLst>
                <a:ext uri="{FF2B5EF4-FFF2-40B4-BE49-F238E27FC236}">
                  <a16:creationId xmlns:a16="http://schemas.microsoft.com/office/drawing/2014/main" id="{D071FE66-A017-AC50-2D8E-9BCF82BF6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A4B6F1B6-B80B-D27B-8C82-A4FEBC3F3AA9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3B47494B-7623-1653-FB5C-FBD02D86C2DA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Medycyna z wypełnieniem pełnym">
              <a:extLst>
                <a:ext uri="{FF2B5EF4-FFF2-40B4-BE49-F238E27FC236}">
                  <a16:creationId xmlns:a16="http://schemas.microsoft.com/office/drawing/2014/main" id="{E6238DDA-B769-1134-A2D6-B7B47D201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7746B255-A61B-7A0C-812B-B78B7A064AED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A0EB19AE-AA66-D720-86D4-DF054A0E8CDD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Igła z wypełnieniem pełnym">
              <a:extLst>
                <a:ext uri="{FF2B5EF4-FFF2-40B4-BE49-F238E27FC236}">
                  <a16:creationId xmlns:a16="http://schemas.microsoft.com/office/drawing/2014/main" id="{A746D3AB-5AAE-0F88-9A1E-2FAD8C22B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5326A2D7-4885-991C-D982-387DF13FF748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B4AD96D8-E5DD-88D8-3B70-1BA111F1CC7B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Komputer z wypełnieniem pełnym">
              <a:extLst>
                <a:ext uri="{FF2B5EF4-FFF2-40B4-BE49-F238E27FC236}">
                  <a16:creationId xmlns:a16="http://schemas.microsoft.com/office/drawing/2014/main" id="{61A2A1AC-CCE2-FFC0-72EB-E0D159F44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0AA60B50-F87D-8B63-A47D-68881BBE1EC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1B3C6516-70C0-4EBD-29DF-12DD325F8EBC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4C325BB1-05E6-E93A-5E99-489E0D8EE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95C819DD-2015-98FA-2DB9-019719BBF3BD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755982" y="182880"/>
            <a:ext cx="454643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E</a:t>
            </a:r>
            <a:r>
              <a:rPr sz="3200" dirty="0">
                <a:solidFill>
                  <a:srgbClr val="FFFFFF"/>
                </a:solidFill>
              </a:rPr>
              <a:t>THICS OF PREDICTION</a:t>
            </a:r>
          </a:p>
        </p:txBody>
      </p:sp>
      <p:sp>
        <p:nvSpPr>
          <p:cNvPr id="26" name="Dowolny kształt 25">
            <a:extLst>
              <a:ext uri="{FF2B5EF4-FFF2-40B4-BE49-F238E27FC236}">
                <a16:creationId xmlns:a16="http://schemas.microsoft.com/office/drawing/2014/main" id="{C805A49C-0D8E-246B-9F37-AB99AC5E04FF}"/>
              </a:ext>
            </a:extLst>
          </p:cNvPr>
          <p:cNvSpPr/>
          <p:nvPr/>
        </p:nvSpPr>
        <p:spPr>
          <a:xfrm>
            <a:off x="-29359" y="-24721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4A2C66CC-A40F-CE80-8220-9E43445A8EB1}"/>
              </a:ext>
            </a:extLst>
          </p:cNvPr>
          <p:cNvGrpSpPr/>
          <p:nvPr/>
        </p:nvGrpSpPr>
        <p:grpSpPr>
          <a:xfrm>
            <a:off x="630205" y="3518761"/>
            <a:ext cx="612000" cy="612000"/>
            <a:chOff x="630205" y="2811997"/>
            <a:chExt cx="612000" cy="612000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F58A0B24-DA2C-8AA7-6CAA-C3CC30329EE1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9" name="Grafika 28" descr="Zwój z wypełnieniem pełnym">
              <a:extLst>
                <a:ext uri="{FF2B5EF4-FFF2-40B4-BE49-F238E27FC236}">
                  <a16:creationId xmlns:a16="http://schemas.microsoft.com/office/drawing/2014/main" id="{9C77DC58-1D09-0149-C9AA-21A8E7DFE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E580C586-A263-31BA-D49C-955A9CF3F821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B1DF5F4E-D01B-418F-9DB8-5D273BA149D5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2" name="Grafika 31" descr="Koła zębate z wypełnieniem pełnym">
              <a:extLst>
                <a:ext uri="{FF2B5EF4-FFF2-40B4-BE49-F238E27FC236}">
                  <a16:creationId xmlns:a16="http://schemas.microsoft.com/office/drawing/2014/main" id="{62F7959D-410C-161E-6102-49A121214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54FC54A2-B452-6FFF-166D-3458F716C027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CCC3678A-F69A-7DC7-F710-2CC214D9FC8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Medycyna z wypełnieniem pełnym">
              <a:extLst>
                <a:ext uri="{FF2B5EF4-FFF2-40B4-BE49-F238E27FC236}">
                  <a16:creationId xmlns:a16="http://schemas.microsoft.com/office/drawing/2014/main" id="{9B2E6BEC-2D51-8464-2365-5670E3754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F38603B4-0F50-9226-6628-A0C279A58703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6887DF24-1063-FFAA-6C0C-907F4087F8B1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Igła z wypełnieniem pełnym">
              <a:extLst>
                <a:ext uri="{FF2B5EF4-FFF2-40B4-BE49-F238E27FC236}">
                  <a16:creationId xmlns:a16="http://schemas.microsoft.com/office/drawing/2014/main" id="{83018413-B599-972F-9A9F-96D2D7B59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B4D2D85C-566C-5BEF-321D-C38BDB5CA833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7CF6720D-AAED-E221-73D5-64813DE63EAB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Komputer z wypełnieniem pełnym">
              <a:extLst>
                <a:ext uri="{FF2B5EF4-FFF2-40B4-BE49-F238E27FC236}">
                  <a16:creationId xmlns:a16="http://schemas.microsoft.com/office/drawing/2014/main" id="{B2E7CCB9-42F5-93C5-E6F7-CE4F59DBA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E4131A1D-FD4F-CBC5-7F0E-FB29239D18B1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1731C309-3BCC-3369-81D8-9D4584725B5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4D941DC6-FF14-36CB-49EC-29AE59C68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F38059A2-43A8-D88A-10D5-D16CDCE8794C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pic>
        <p:nvPicPr>
          <p:cNvPr id="47" name="Obraz 46" descr="Obraz zawierający tekst, symbol, Czcionka, godło&#10;&#10;Zawartość wygenerowana przez AI może być niepoprawna.">
            <a:extLst>
              <a:ext uri="{FF2B5EF4-FFF2-40B4-BE49-F238E27FC236}">
                <a16:creationId xmlns:a16="http://schemas.microsoft.com/office/drawing/2014/main" id="{78A24082-1496-BE39-276B-1B8410CE54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0659" y="1160183"/>
            <a:ext cx="7197081" cy="3075958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08348C-9CB3-D010-D80A-47EFD934B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C6249D18-E78E-2042-48FF-A6C5AD2E21ED}"/>
              </a:ext>
            </a:extLst>
          </p:cNvPr>
          <p:cNvSpPr txBox="1"/>
          <p:nvPr/>
        </p:nvSpPr>
        <p:spPr>
          <a:xfrm>
            <a:off x="2755982" y="182880"/>
            <a:ext cx="454643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E</a:t>
            </a:r>
            <a:r>
              <a:rPr sz="3200" dirty="0">
                <a:solidFill>
                  <a:srgbClr val="FFFFFF"/>
                </a:solidFill>
              </a:rPr>
              <a:t>THICS OF PREDICTION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C5926D2E-F001-3CF1-491B-369D138AC741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Stratification can exclude patients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770244B-C05C-93E3-EE29-0274187183A2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Predictions influence access to care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2797B291-9044-F8AD-54D5-3E1A610B6027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Bias becomes policy when automated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ACCE08B5-C87F-82DF-6750-F6DDD8A4E0A8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Ethics must be designed in</a:t>
            </a:r>
          </a:p>
        </p:txBody>
      </p:sp>
      <p:sp>
        <p:nvSpPr>
          <p:cNvPr id="26" name="Dowolny kształt 25">
            <a:extLst>
              <a:ext uri="{FF2B5EF4-FFF2-40B4-BE49-F238E27FC236}">
                <a16:creationId xmlns:a16="http://schemas.microsoft.com/office/drawing/2014/main" id="{265E45AE-8618-60FE-22C2-7FAD50137CDC}"/>
              </a:ext>
            </a:extLst>
          </p:cNvPr>
          <p:cNvSpPr/>
          <p:nvPr/>
        </p:nvSpPr>
        <p:spPr>
          <a:xfrm>
            <a:off x="-29359" y="-24721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3FC92942-07D2-F882-8D7D-5FBF2D907F4E}"/>
              </a:ext>
            </a:extLst>
          </p:cNvPr>
          <p:cNvGrpSpPr/>
          <p:nvPr/>
        </p:nvGrpSpPr>
        <p:grpSpPr>
          <a:xfrm>
            <a:off x="630205" y="3518761"/>
            <a:ext cx="612000" cy="612000"/>
            <a:chOff x="630205" y="2811997"/>
            <a:chExt cx="612000" cy="612000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A30FC4D7-2DDE-A685-27A8-5A3040E3930F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9" name="Grafika 28" descr="Zwój z wypełnieniem pełnym">
              <a:extLst>
                <a:ext uri="{FF2B5EF4-FFF2-40B4-BE49-F238E27FC236}">
                  <a16:creationId xmlns:a16="http://schemas.microsoft.com/office/drawing/2014/main" id="{91BA02D4-173F-334F-04B4-78F36E0F7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AA7A95E5-9372-1661-7CFD-E6C485BD65C1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C6D9DA4F-5EBB-78C7-7FB0-03EE451D5F7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2" name="Grafika 31" descr="Koła zębate z wypełnieniem pełnym">
              <a:extLst>
                <a:ext uri="{FF2B5EF4-FFF2-40B4-BE49-F238E27FC236}">
                  <a16:creationId xmlns:a16="http://schemas.microsoft.com/office/drawing/2014/main" id="{6EB0A857-7AAD-3B98-2344-471518B68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3A228FD8-F715-5DCE-9256-37CF947712C8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F601BDCE-4219-D284-DD6F-A4E84DE6A8C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Medycyna z wypełnieniem pełnym">
              <a:extLst>
                <a:ext uri="{FF2B5EF4-FFF2-40B4-BE49-F238E27FC236}">
                  <a16:creationId xmlns:a16="http://schemas.microsoft.com/office/drawing/2014/main" id="{E004F1DF-C26A-F2D9-97E0-3D71E1740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AE672294-CEA5-62CB-25E6-9EF17D2F2431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BFFF4D5C-3A32-5CCF-A677-1D7A982A6E5F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Igła z wypełnieniem pełnym">
              <a:extLst>
                <a:ext uri="{FF2B5EF4-FFF2-40B4-BE49-F238E27FC236}">
                  <a16:creationId xmlns:a16="http://schemas.microsoft.com/office/drawing/2014/main" id="{0A3B3E80-5EF0-3B72-5A76-B92F727E8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09ED3899-3C84-B069-2C07-4BF30A9FB653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E0D25FFD-C061-D4F3-36FA-96BC8FD4358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Komputer z wypełnieniem pełnym">
              <a:extLst>
                <a:ext uri="{FF2B5EF4-FFF2-40B4-BE49-F238E27FC236}">
                  <a16:creationId xmlns:a16="http://schemas.microsoft.com/office/drawing/2014/main" id="{8D1715C1-7162-71EC-5BB4-B5C0D6D2F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7EB7695B-9957-D30D-7BD8-651DDD7DBFFA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01FE617F-1F55-75FA-B159-B7E923B4699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7EA4103D-2BD6-61A6-4005-D1B455E19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0494461C-43B9-D8FC-0ABA-460BAFD6E7DB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93398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O</a:t>
            </a:r>
            <a:r>
              <a:rPr sz="3200">
                <a:solidFill>
                  <a:srgbClr val="FFFFFF"/>
                </a:solidFill>
              </a:rPr>
              <a:t>WNERSHIP AND USE OF BIOLOGICAL DATA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Biological data is deeply personal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Who controls and profits from it?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Consent is often broad and vague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🔐 Data governance is an IT problem</a:t>
            </a:r>
          </a:p>
        </p:txBody>
      </p:sp>
      <p:sp>
        <p:nvSpPr>
          <p:cNvPr id="26" name="Dowolny kształt 25">
            <a:extLst>
              <a:ext uri="{FF2B5EF4-FFF2-40B4-BE49-F238E27FC236}">
                <a16:creationId xmlns:a16="http://schemas.microsoft.com/office/drawing/2014/main" id="{573DC2C6-A817-13E2-3B9A-AA0ACCC6C9AB}"/>
              </a:ext>
            </a:extLst>
          </p:cNvPr>
          <p:cNvSpPr/>
          <p:nvPr/>
        </p:nvSpPr>
        <p:spPr>
          <a:xfrm>
            <a:off x="-29359" y="-24721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286D96EE-506B-3B98-A00F-70F1ABCCDAC8}"/>
              </a:ext>
            </a:extLst>
          </p:cNvPr>
          <p:cNvGrpSpPr/>
          <p:nvPr/>
        </p:nvGrpSpPr>
        <p:grpSpPr>
          <a:xfrm>
            <a:off x="630205" y="3518761"/>
            <a:ext cx="612000" cy="612000"/>
            <a:chOff x="630205" y="2811997"/>
            <a:chExt cx="612000" cy="612000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948EE9D7-05D1-970A-8EA0-97DDFE4E5A34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9" name="Grafika 28" descr="Zwój z wypełnieniem pełnym">
              <a:extLst>
                <a:ext uri="{FF2B5EF4-FFF2-40B4-BE49-F238E27FC236}">
                  <a16:creationId xmlns:a16="http://schemas.microsoft.com/office/drawing/2014/main" id="{F69701AD-D43D-DF4E-8431-56D05E821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BEA81412-17D6-4038-3B27-CC8537DFEBDC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84389EBB-7AEC-F8EC-76D9-7DD75813FA91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2" name="Grafika 31" descr="Koła zębate z wypełnieniem pełnym">
              <a:extLst>
                <a:ext uri="{FF2B5EF4-FFF2-40B4-BE49-F238E27FC236}">
                  <a16:creationId xmlns:a16="http://schemas.microsoft.com/office/drawing/2014/main" id="{CD992F75-10FF-329D-1A11-5FD4601D9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E437B5D3-7F82-CCB4-6D89-6A58C130F43C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87E5DADC-F59D-93BB-40E8-78CF2767918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Medycyna z wypełnieniem pełnym">
              <a:extLst>
                <a:ext uri="{FF2B5EF4-FFF2-40B4-BE49-F238E27FC236}">
                  <a16:creationId xmlns:a16="http://schemas.microsoft.com/office/drawing/2014/main" id="{105C6EDD-5105-3440-32E4-40F579EE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B7C0B67F-E0EE-6723-3652-4C1538BCA244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9CA71F66-7A01-B369-F11F-3264DAE1860F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Igła z wypełnieniem pełnym">
              <a:extLst>
                <a:ext uri="{FF2B5EF4-FFF2-40B4-BE49-F238E27FC236}">
                  <a16:creationId xmlns:a16="http://schemas.microsoft.com/office/drawing/2014/main" id="{9794AC9F-90DA-DE2A-EEFE-DF500996D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5B69B1D2-AB78-1A72-78A2-20B692D6BC85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A52019E9-A175-3416-C377-1E09BFA1377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Komputer z wypełnieniem pełnym">
              <a:extLst>
                <a:ext uri="{FF2B5EF4-FFF2-40B4-BE49-F238E27FC236}">
                  <a16:creationId xmlns:a16="http://schemas.microsoft.com/office/drawing/2014/main" id="{C5A182A0-1356-8789-42F6-BF579F547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4E27A228-9769-AC17-6524-27A267B8D18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AEF52C35-5FEE-D0CB-D112-733A0FC61DC2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95583F25-2501-1724-E54F-415A149B4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1463FFAF-936F-A801-22C7-BB1CF49D4BF3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B</a:t>
            </a:r>
            <a:r>
              <a:rPr sz="3200">
                <a:solidFill>
                  <a:srgbClr val="FFFFFF"/>
                </a:solidFill>
              </a:rPr>
              <a:t>IOINFORMATICS AS SYSTEMS ENGINEERING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Biology is a complex engineered system</a:t>
            </a:r>
          </a:p>
        </p:txBody>
      </p:sp>
      <p:sp>
        <p:nvSpPr>
          <p:cNvPr id="4" name="PointBox_1"/>
          <p:cNvSpPr/>
          <p:nvPr/>
        </p:nvSpPr>
        <p:spPr>
          <a:xfrm>
            <a:off x="1357480" y="22081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🔧 Models, data, and feedback loops matter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57480" y="30447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Failures propagate across scales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57480" y="38676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Bioinformatics connects the layers</a:t>
            </a:r>
          </a:p>
        </p:txBody>
      </p:sp>
      <p:sp>
        <p:nvSpPr>
          <p:cNvPr id="44" name="Dowolny kształt 43">
            <a:extLst>
              <a:ext uri="{FF2B5EF4-FFF2-40B4-BE49-F238E27FC236}">
                <a16:creationId xmlns:a16="http://schemas.microsoft.com/office/drawing/2014/main" id="{B1D35ABF-8427-663E-E7AB-2D63BBB9532B}"/>
              </a:ext>
            </a:extLst>
          </p:cNvPr>
          <p:cNvSpPr/>
          <p:nvPr/>
        </p:nvSpPr>
        <p:spPr>
          <a:xfrm>
            <a:off x="-29359" y="-166662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60" name="Grupa 59">
            <a:extLst>
              <a:ext uri="{FF2B5EF4-FFF2-40B4-BE49-F238E27FC236}">
                <a16:creationId xmlns:a16="http://schemas.microsoft.com/office/drawing/2014/main" id="{A5747E0A-02A8-1DCC-3782-011EA557DB3E}"/>
              </a:ext>
            </a:extLst>
          </p:cNvPr>
          <p:cNvGrpSpPr/>
          <p:nvPr/>
        </p:nvGrpSpPr>
        <p:grpSpPr>
          <a:xfrm>
            <a:off x="650588" y="4339360"/>
            <a:ext cx="612000" cy="612000"/>
            <a:chOff x="650588" y="3501159"/>
            <a:chExt cx="612000" cy="612000"/>
          </a:xfrm>
        </p:grpSpPr>
        <p:sp>
          <p:nvSpPr>
            <p:cNvPr id="61" name="Owal 60">
              <a:extLst>
                <a:ext uri="{FF2B5EF4-FFF2-40B4-BE49-F238E27FC236}">
                  <a16:creationId xmlns:a16="http://schemas.microsoft.com/office/drawing/2014/main" id="{8AF1E79D-3CEB-2697-B38E-2C7B35EA8FC2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2" name="Grafika 61" descr="Otwarte drzwi z wypełnieniem pełnym">
              <a:extLst>
                <a:ext uri="{FF2B5EF4-FFF2-40B4-BE49-F238E27FC236}">
                  <a16:creationId xmlns:a16="http://schemas.microsoft.com/office/drawing/2014/main" id="{EEE1BEF8-ACEB-E313-88C2-6B0920BDF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63" name="Grupa 62">
            <a:extLst>
              <a:ext uri="{FF2B5EF4-FFF2-40B4-BE49-F238E27FC236}">
                <a16:creationId xmlns:a16="http://schemas.microsoft.com/office/drawing/2014/main" id="{8C313B17-F999-70D6-183A-81EE520E73FF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64" name="Owal 63">
              <a:extLst>
                <a:ext uri="{FF2B5EF4-FFF2-40B4-BE49-F238E27FC236}">
                  <a16:creationId xmlns:a16="http://schemas.microsoft.com/office/drawing/2014/main" id="{96DBDE90-F4C1-4BBF-D314-A5C27746F716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5" name="Grafika 64" descr="Koła zębate z wypełnieniem pełnym">
              <a:extLst>
                <a:ext uri="{FF2B5EF4-FFF2-40B4-BE49-F238E27FC236}">
                  <a16:creationId xmlns:a16="http://schemas.microsoft.com/office/drawing/2014/main" id="{DB70FC14-7D2B-4994-2FB0-382B2A440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66" name="Grupa 65">
            <a:extLst>
              <a:ext uri="{FF2B5EF4-FFF2-40B4-BE49-F238E27FC236}">
                <a16:creationId xmlns:a16="http://schemas.microsoft.com/office/drawing/2014/main" id="{2A6ECC5C-7AE0-8AE6-37C8-3BDE409EA69C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67" name="Owal 66">
              <a:extLst>
                <a:ext uri="{FF2B5EF4-FFF2-40B4-BE49-F238E27FC236}">
                  <a16:creationId xmlns:a16="http://schemas.microsoft.com/office/drawing/2014/main" id="{660EB1FF-6240-F071-EC23-2E766A61AD7A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8" name="Grafika 67" descr="Medycyna z wypełnieniem pełnym">
              <a:extLst>
                <a:ext uri="{FF2B5EF4-FFF2-40B4-BE49-F238E27FC236}">
                  <a16:creationId xmlns:a16="http://schemas.microsoft.com/office/drawing/2014/main" id="{D41D660E-A31A-BE3C-6DB2-E5A3B4D30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69" name="Grupa 68">
            <a:extLst>
              <a:ext uri="{FF2B5EF4-FFF2-40B4-BE49-F238E27FC236}">
                <a16:creationId xmlns:a16="http://schemas.microsoft.com/office/drawing/2014/main" id="{0D29B7EA-3CAB-7439-2070-EF5595723B5B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70" name="Owal 69">
              <a:extLst>
                <a:ext uri="{FF2B5EF4-FFF2-40B4-BE49-F238E27FC236}">
                  <a16:creationId xmlns:a16="http://schemas.microsoft.com/office/drawing/2014/main" id="{6AB9F136-8A05-5B37-E2F0-790EA0CCF3EE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1" name="Grafika 70" descr="Igła z wypełnieniem pełnym">
              <a:extLst>
                <a:ext uri="{FF2B5EF4-FFF2-40B4-BE49-F238E27FC236}">
                  <a16:creationId xmlns:a16="http://schemas.microsoft.com/office/drawing/2014/main" id="{E471216F-9DEB-AFDD-5338-DE889539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72" name="Grupa 71">
            <a:extLst>
              <a:ext uri="{FF2B5EF4-FFF2-40B4-BE49-F238E27FC236}">
                <a16:creationId xmlns:a16="http://schemas.microsoft.com/office/drawing/2014/main" id="{DC082A66-EC95-6552-EF9D-BAAD084A4240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73" name="Owal 72">
              <a:extLst>
                <a:ext uri="{FF2B5EF4-FFF2-40B4-BE49-F238E27FC236}">
                  <a16:creationId xmlns:a16="http://schemas.microsoft.com/office/drawing/2014/main" id="{B375EE40-9A50-3EA1-4544-FE877AC4862E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4" name="Grafika 73" descr="Komputer z wypełnieniem pełnym">
              <a:extLst>
                <a:ext uri="{FF2B5EF4-FFF2-40B4-BE49-F238E27FC236}">
                  <a16:creationId xmlns:a16="http://schemas.microsoft.com/office/drawing/2014/main" id="{36616DEF-5F6A-E039-581E-8C09D678E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75" name="Grupa 74">
            <a:extLst>
              <a:ext uri="{FF2B5EF4-FFF2-40B4-BE49-F238E27FC236}">
                <a16:creationId xmlns:a16="http://schemas.microsoft.com/office/drawing/2014/main" id="{E4081CD3-C97B-4FFB-074D-20EA9CEC8180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76" name="Owal 75">
              <a:extLst>
                <a:ext uri="{FF2B5EF4-FFF2-40B4-BE49-F238E27FC236}">
                  <a16:creationId xmlns:a16="http://schemas.microsoft.com/office/drawing/2014/main" id="{94685E87-B730-E24B-C77A-34893A03D9C0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7" name="Grafika 76" descr="Zwój z wypełnieniem pełnym">
              <a:extLst>
                <a:ext uri="{FF2B5EF4-FFF2-40B4-BE49-F238E27FC236}">
                  <a16:creationId xmlns:a16="http://schemas.microsoft.com/office/drawing/2014/main" id="{B2881CFB-06D8-782B-A10A-23BDFA049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sp>
        <p:nvSpPr>
          <p:cNvPr id="81" name="pole tekstowe 80">
            <a:extLst>
              <a:ext uri="{FF2B5EF4-FFF2-40B4-BE49-F238E27FC236}">
                <a16:creationId xmlns:a16="http://schemas.microsoft.com/office/drawing/2014/main" id="{C95D417C-09B4-4119-3874-217038ADDF38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HERE IT STUDENTS ADD THE MOST VALUE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💻 Data integration across silos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Robust modeling and validation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Detecting bias and leakage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Turning data into decisions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11AFA76-567B-6EB8-7601-DB68E877FD2F}"/>
              </a:ext>
            </a:extLst>
          </p:cNvPr>
          <p:cNvSpPr/>
          <p:nvPr/>
        </p:nvSpPr>
        <p:spPr>
          <a:xfrm>
            <a:off x="-29359" y="-166662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0034DD9-5883-FFCD-F8D7-51FD4B715741}"/>
              </a:ext>
            </a:extLst>
          </p:cNvPr>
          <p:cNvGrpSpPr/>
          <p:nvPr/>
        </p:nvGrpSpPr>
        <p:grpSpPr>
          <a:xfrm>
            <a:off x="650588" y="4339360"/>
            <a:ext cx="612000" cy="612000"/>
            <a:chOff x="650588" y="350115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A87A860-0FE4-1853-C08E-05646E97A39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twarte drzwi z wypełnieniem pełnym">
              <a:extLst>
                <a:ext uri="{FF2B5EF4-FFF2-40B4-BE49-F238E27FC236}">
                  <a16:creationId xmlns:a16="http://schemas.microsoft.com/office/drawing/2014/main" id="{C05A8D08-C2D3-9D81-4FB8-638B31DF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5581CFD-5D1E-1F05-97E4-44CB728E7BA8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DC50837-F5A2-301E-F2DD-1BB1E970F29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0344C68D-6B49-C5A3-5A82-534A8ADBE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C392409-7B06-6FFC-6919-BC40A05C1EDE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8FA1861-6B3B-8B68-A72A-9CCE87D4F2AA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A5C28689-D853-887F-25D2-62A2ADBA1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727E229-0C24-6E8F-0398-60D68D110DC7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02954F3-56AD-8E00-5E9D-6C6A0143DDFB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Igła z wypełnieniem pełnym">
              <a:extLst>
                <a:ext uri="{FF2B5EF4-FFF2-40B4-BE49-F238E27FC236}">
                  <a16:creationId xmlns:a16="http://schemas.microsoft.com/office/drawing/2014/main" id="{01A29474-754A-8326-979E-B60E96142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359DEFC-03AB-BC6B-ADC0-CF02C96118FB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66131E5-A50C-B6D2-13F9-9D68D15A0B7F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0205E15B-6988-FDAE-C4C1-71BEB249E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905C950-C4F3-7356-ED54-11D7207294E0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DF30F38-129E-14A1-8E3D-F298DACEF836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3CEA7398-F1FF-D3B4-7577-76ACE88B3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R</a:t>
            </a:r>
            <a:r>
              <a:rPr sz="3200">
                <a:solidFill>
                  <a:srgbClr val="FFFFFF"/>
                </a:solidFill>
              </a:rPr>
              <a:t>EDUCING FAILURE AS THE REAL OBJECTIVE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Most drugs fail late and expensively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Early prediction saves lives and money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Preventing harm is success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397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Feedback beats optimization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6C3D91B-6CB5-904B-B51F-C2499BEDB74B}"/>
              </a:ext>
            </a:extLst>
          </p:cNvPr>
          <p:cNvSpPr/>
          <p:nvPr/>
        </p:nvSpPr>
        <p:spPr>
          <a:xfrm>
            <a:off x="-29359" y="-166662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DE76673-B3C9-BD0B-1FF6-CFA78157FE1F}"/>
              </a:ext>
            </a:extLst>
          </p:cNvPr>
          <p:cNvGrpSpPr/>
          <p:nvPr/>
        </p:nvGrpSpPr>
        <p:grpSpPr>
          <a:xfrm>
            <a:off x="650588" y="4339360"/>
            <a:ext cx="612000" cy="612000"/>
            <a:chOff x="650588" y="350115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A889937-9CD0-D977-0493-D8E9C7678D1B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twarte drzwi z wypełnieniem pełnym">
              <a:extLst>
                <a:ext uri="{FF2B5EF4-FFF2-40B4-BE49-F238E27FC236}">
                  <a16:creationId xmlns:a16="http://schemas.microsoft.com/office/drawing/2014/main" id="{7C26B311-3CB2-0AE9-5844-C5DA377E7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1A1E269-EAE5-FE99-7B78-9D21521B7310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5ED02C4-2E16-2E7F-2FB3-10782AF59CA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C007F3EF-6D65-7A5C-64AE-10DDC8349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3809618-5492-F700-5D44-58411F2EAE66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124361F-3471-D441-A781-847975E1608A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A9D19074-F68A-444D-FF9D-05B7FE966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F325EB8-6C8F-B0EA-331F-FA0E68A733C0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F3B2B36-F9F2-17AE-F3DE-F87A8DDC0C88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Igła z wypełnieniem pełnym">
              <a:extLst>
                <a:ext uri="{FF2B5EF4-FFF2-40B4-BE49-F238E27FC236}">
                  <a16:creationId xmlns:a16="http://schemas.microsoft.com/office/drawing/2014/main" id="{E5135D56-B277-8817-BAE7-9A3AB51ED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4560E9E-4748-36B7-4798-0CE71D30EFAC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BBA2DDA-22DB-F900-7297-B0EA53C80541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8792D003-C2FB-A4EC-7B45-0326C49A2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B8A3110-DF9D-DD1F-323C-4DCD98C3178B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71D5439-5298-A074-6DF3-4D8DD9124F14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C74850D1-A10D-CA5D-2514-FF17D5BC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D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F</a:t>
            </a:r>
            <a:r>
              <a:rPr sz="3200">
                <a:solidFill>
                  <a:srgbClr val="FFFFFF"/>
                </a:solidFill>
              </a:rPr>
              <a:t>ROM CODE TO PATIENTS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Every model affects real humans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Responsibility grows with scale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🚀 IT enables safer, smarter medicine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❤️ Code can save lives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7BC55AD-5508-F575-D6BA-A318538D753D}"/>
              </a:ext>
            </a:extLst>
          </p:cNvPr>
          <p:cNvSpPr/>
          <p:nvPr/>
        </p:nvSpPr>
        <p:spPr>
          <a:xfrm>
            <a:off x="-29359" y="-166662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E867D5F-26C9-1813-8FB2-751525BDB370}"/>
              </a:ext>
            </a:extLst>
          </p:cNvPr>
          <p:cNvGrpSpPr/>
          <p:nvPr/>
        </p:nvGrpSpPr>
        <p:grpSpPr>
          <a:xfrm>
            <a:off x="650588" y="4339360"/>
            <a:ext cx="612000" cy="612000"/>
            <a:chOff x="650588" y="350115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4CAB150-D696-1E6A-AA9D-AD03AAFCB236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twarte drzwi z wypełnieniem pełnym">
              <a:extLst>
                <a:ext uri="{FF2B5EF4-FFF2-40B4-BE49-F238E27FC236}">
                  <a16:creationId xmlns:a16="http://schemas.microsoft.com/office/drawing/2014/main" id="{3CC7085A-A2AE-3664-9101-F060F80AC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BECEBB9-F289-DFC5-41C8-2CD0B0EBBC0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575FA9C-F187-4495-8443-DF40AEF28729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849B64C9-55DB-DAC7-FF27-58C14D918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BD32D6C-D488-38B0-E47D-E597AA8E4519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F3A1DC1-47A3-C9D4-9099-9E3152A7D8B7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2624D405-AFC1-1CB4-A468-FAB3B973C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8B52F00-D0C3-9739-9439-944C35ABA792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00105C7-8E00-6829-89B3-83B651BBB79A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Igła z wypełnieniem pełnym">
              <a:extLst>
                <a:ext uri="{FF2B5EF4-FFF2-40B4-BE49-F238E27FC236}">
                  <a16:creationId xmlns:a16="http://schemas.microsoft.com/office/drawing/2014/main" id="{B4C0A317-5A7F-40F4-C659-12B118066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634F3AE-44CD-846E-2A05-F72B8A02B701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A722A78-EADF-89DF-29A1-A245E3315C8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621F2DCC-1766-968C-D9A7-7F071CFD6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3B56384-1703-3007-449E-71DE388335D0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A4991D8-CAB5-4E2E-FBD8-EE85575BE94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DF7469CD-542D-D441-33F7-F9553700B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D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29273D-AC93-C358-B9DF-3EC6A466A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3BF429D-5971-33FD-DE39-48DF8A19DDB1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F</a:t>
            </a:r>
            <a:r>
              <a:rPr sz="3200">
                <a:solidFill>
                  <a:srgbClr val="FFFFFF"/>
                </a:solidFill>
              </a:rPr>
              <a:t>ROM CODE TO PATIENTS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EF6DB4B-753C-5217-71ED-CA303387289E}"/>
              </a:ext>
            </a:extLst>
          </p:cNvPr>
          <p:cNvSpPr/>
          <p:nvPr/>
        </p:nvSpPr>
        <p:spPr>
          <a:xfrm>
            <a:off x="-29359" y="-166662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E668C58-2B1D-1226-57F2-67BF4C89FBCB}"/>
              </a:ext>
            </a:extLst>
          </p:cNvPr>
          <p:cNvGrpSpPr/>
          <p:nvPr/>
        </p:nvGrpSpPr>
        <p:grpSpPr>
          <a:xfrm>
            <a:off x="650588" y="4339360"/>
            <a:ext cx="612000" cy="612000"/>
            <a:chOff x="650588" y="3501159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137B424-9D20-79C9-5DD5-DEF81DD1EE08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Otwarte drzwi z wypełnieniem pełnym">
              <a:extLst>
                <a:ext uri="{FF2B5EF4-FFF2-40B4-BE49-F238E27FC236}">
                  <a16:creationId xmlns:a16="http://schemas.microsoft.com/office/drawing/2014/main" id="{5D6BC3C2-0BAF-9C5A-C1CC-8D2BA894E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4F308E3-DD26-0E54-1BBE-55CFE2B9F8C7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252C5A7-3066-0B30-42E6-B428A7E97156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EA14EBE1-AB90-C0DA-F809-24B4F0B2A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1A9C86B-235B-5C52-C837-0E820FDE494B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DB9CDB0-E188-6E52-BB27-921FCFD6B8B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158D154C-97FF-D929-8FDD-60B05F1E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DBF4A49-773C-0BAF-6EF6-B7AE087B24A2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4FCCF94-F794-D2FB-08E0-EABEB9443DC9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Igła z wypełnieniem pełnym">
              <a:extLst>
                <a:ext uri="{FF2B5EF4-FFF2-40B4-BE49-F238E27FC236}">
                  <a16:creationId xmlns:a16="http://schemas.microsoft.com/office/drawing/2014/main" id="{91E7B644-70AA-5952-607C-4EAC13583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D871A6A-0D07-5C40-6E08-062E7DB2C3E2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41CABA2-17C8-5BEE-7C23-ABBB02E6EDE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34138216-638A-D425-46E8-576E7B693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CC2833A-7C3F-3EBF-035C-F4E1C7511D97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873AC8E-CA3D-A417-AE63-C0B17669AE71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8D91431E-06A9-2D83-56F2-F997514B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Czcionka, zrzut ekranu, logo&#10;&#10;Zawartość wygenerowana przez AI może być niepoprawna.">
            <a:extLst>
              <a:ext uri="{FF2B5EF4-FFF2-40B4-BE49-F238E27FC236}">
                <a16:creationId xmlns:a16="http://schemas.microsoft.com/office/drawing/2014/main" id="{7156B330-DEC0-CB83-AFAA-EE33C88664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8204" y="1097280"/>
            <a:ext cx="7115208" cy="33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5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D5B2B-031C-E07C-E943-542F5AA07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5BCCFCB-DAC2-5056-35A6-07352668242A}"/>
              </a:ext>
            </a:extLst>
          </p:cNvPr>
          <p:cNvSpPr txBox="1"/>
          <p:nvPr/>
        </p:nvSpPr>
        <p:spPr>
          <a:xfrm>
            <a:off x="1624262" y="182880"/>
            <a:ext cx="680987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ATHWAYS, NETWORKS, A</a:t>
            </a:r>
            <a:r>
              <a:rPr lang="pl-PL" sz="3200" dirty="0">
                <a:solidFill>
                  <a:srgbClr val="FFFFFF"/>
                </a:solidFill>
              </a:rPr>
              <a:t>ND </a:t>
            </a:r>
            <a:r>
              <a:rPr sz="3200" dirty="0">
                <a:solidFill>
                  <a:srgbClr val="FFFFFF"/>
                </a:solidFill>
              </a:rPr>
              <a:t>LOOPS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60AFDB1E-3673-0271-4005-67DE191A7903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Proteins form interaction networks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A89A33A-7E53-352A-8CB0-6F0D45CC11DA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Feedback loops regulate behavior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EF34DBB9-F2D3-335E-56A0-2B1EC38D1341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🚦 Pathways cross and interfere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A63DDDC0-579E-B064-9A20-2ABE5BC608F7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Networks explain nonlinearity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1134ED5-74F4-81DF-7CFD-FD2F8230A02F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709716A-279C-09E6-58A8-E50330CCA934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2FEB685-247A-3B4D-6677-B3E9318C39A0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F97726BF-A2B8-5115-7C03-DB6B7D4B9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D9A9B7F-C7E2-3FDB-D451-107508C9252D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A54EC1D-D51A-3C84-2576-50B140D4634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DB34F256-9CB6-9F67-EC2F-46EA4904A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A57BF1F-C558-68A8-97B1-43B71F7ACF25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E4E6889-E944-4F26-42DD-97FDD173BFC4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50DD03F9-431E-D6CC-2777-F67E8013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F54E890-120C-3A47-C3B2-4F3B0CE3227F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47ED133-480D-20A8-9082-05E79FDFD627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83AFA8BD-5270-5C9A-0CAF-D0A7C63E3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978E8EA-A2A3-6EF9-7AD0-FA348559C0B7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96BBA4E-5A7A-4A38-179F-9B8A76776CA9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3B898261-ABB9-916D-1D69-6354B6CE3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AB9C6B6-17C4-FB4A-1D4F-3DED7BAB840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EB1848A-18C6-075F-A1BC-B40B6C21DBA5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AD54225F-AD1D-18A8-67B1-6C1DBDF1F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71286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D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3A663-90E4-8BA8-3684-2E7537020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481287"/>
      </p:ext>
    </p:extLst>
  </p:cSld>
  <p:clrMapOvr>
    <a:masterClrMapping/>
  </p:clrMapOvr>
  <p:transition spd="slow" advTm="0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D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5CCAB5-DA2F-3F90-D236-7D2317192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98E5AB53-E259-4E2E-EC55-7F0BB708C431}"/>
              </a:ext>
            </a:extLst>
          </p:cNvPr>
          <p:cNvSpPr txBox="1"/>
          <p:nvPr/>
        </p:nvSpPr>
        <p:spPr>
          <a:xfrm>
            <a:off x="3430559" y="2061234"/>
            <a:ext cx="243528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T</a:t>
            </a:r>
            <a:r>
              <a:rPr lang="pl-PL" sz="3200" dirty="0">
                <a:solidFill>
                  <a:srgbClr val="FFFFFF"/>
                </a:solidFill>
              </a:rPr>
              <a:t>HANK YOU</a:t>
            </a:r>
            <a:endParaRPr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8236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09043" y="182880"/>
            <a:ext cx="724031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E</a:t>
            </a:r>
            <a:r>
              <a:rPr sz="3200" dirty="0">
                <a:solidFill>
                  <a:srgbClr val="FFFFFF"/>
                </a:solidFill>
              </a:rPr>
              <a:t>MERGENCE, ROBUSTNESS, FRAGILITY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✨ System behavior ≠ sum of parts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🛡️ Robust to noise and small changes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💥 Fragile to specific perturbations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Drugs exploit fragility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43BA126-0345-80BA-05D8-6FB6A8FD97C7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B3F4609-427A-588E-F13D-7664A57C54F9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BE0159B-839D-C748-BD74-764823CE1CD3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F2CC4635-7477-09F0-8566-4311224E3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70714D4-B0AC-4F4E-67B0-AA6CE9DA7B35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6E7162F-D920-8207-B8E9-68556391B54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8F6F692B-E41C-D6EE-BF58-E92F49E72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163FB80-6ADE-E88F-7865-11BBA136EC1D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3CA24F8-99F1-C1EE-C11F-ED55FBCD74DB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8D94A3FA-1EA3-AFEF-4FAC-C861B3A0F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99F0449-17B0-F0CF-CD44-68E1DC1578B0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8B818ED-7257-8540-059F-0D6437150CB5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B4F446FB-BABB-26E0-F2AE-3168C1C40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3E6BEB9-24C8-09A9-7C68-EBEA73139280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9062FF8-DA2B-1DF7-5257-34E21C23413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24AB1A35-84D9-1E2F-7405-47109A0F6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EC8323B-8E87-0315-77C5-B0817632A1DA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A76D50D-A038-E60F-F3C2-7477C89A5872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A8CF4EFF-3E35-7F94-0DA0-93EDDC1B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33957" y="182880"/>
            <a:ext cx="73904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ISEASE </a:t>
            </a:r>
            <a:r>
              <a:rPr lang="pl-PL" sz="3200" dirty="0">
                <a:solidFill>
                  <a:srgbClr val="FFFFFF"/>
                </a:solidFill>
              </a:rPr>
              <a:t>-</a:t>
            </a:r>
            <a:r>
              <a:rPr sz="3200" dirty="0">
                <a:solidFill>
                  <a:srgbClr val="FFFFFF"/>
                </a:solidFill>
              </a:rPr>
              <a:t> SYSTEM MISCONFIGURATION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89DF2FE-E868-92D6-5709-99598B34B692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A3CA616-01B9-4195-A66F-760D4EB55E81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7E54498-1123-B737-35C0-FD0D6CEE82CE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453062AC-0CF6-9DC9-D3C0-00CBF2EF0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B3B218A-09FB-C152-6E74-3074B4F4358B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7C28AEE-D17F-BC41-A13A-14BC4D119410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5D605D0F-2172-D269-D276-8F23E2D98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7AAC42D-D7F0-E276-1621-EB10EB659291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421F106-B310-7782-6715-1F5CD0AC4F2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390190A6-F847-1B7C-9F1C-A4199050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A1D1F2A-F618-559C-A53D-3121B923BD2C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0862550-ED22-26A6-34B5-37665E9BC87C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E25E1FD2-E868-65F2-18EB-B6643F81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2928E41-FE7C-3D97-911E-C9FF593D134D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408DF38-DB74-CE44-0DC2-6EFD0A74A85F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A358FAF3-DEE6-C13D-8467-B112A4703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85A7135-6D71-5C5A-E846-765343D72AB3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5C0471C-5116-191D-4C99-6E04DD6DC08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5EB3BCDE-EDB1-DCE3-ED21-FFAD4E0E4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9" name="Obraz 28" descr="Obraz zawierający tekst, diagram, linia, zrzut ekranu&#10;&#10;Zawartość wygenerowana przez AI może być niepoprawna.">
            <a:extLst>
              <a:ext uri="{FF2B5EF4-FFF2-40B4-BE49-F238E27FC236}">
                <a16:creationId xmlns:a16="http://schemas.microsoft.com/office/drawing/2014/main" id="{A0CEA4E1-5B91-D4DA-C4AC-3227B22365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4143" y="1166852"/>
            <a:ext cx="7772400" cy="341664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8AE36-A243-EC5B-44F4-BBA58D7C3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23AF190-7664-9026-F2FE-BA7D82FF679A}"/>
              </a:ext>
            </a:extLst>
          </p:cNvPr>
          <p:cNvSpPr txBox="1"/>
          <p:nvPr/>
        </p:nvSpPr>
        <p:spPr>
          <a:xfrm>
            <a:off x="1333957" y="182880"/>
            <a:ext cx="73904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ISEASE </a:t>
            </a:r>
            <a:r>
              <a:rPr lang="pl-PL" sz="3200" dirty="0">
                <a:solidFill>
                  <a:srgbClr val="FFFFFF"/>
                </a:solidFill>
              </a:rPr>
              <a:t>-</a:t>
            </a:r>
            <a:r>
              <a:rPr sz="3200" dirty="0">
                <a:solidFill>
                  <a:srgbClr val="FFFFFF"/>
                </a:solidFill>
              </a:rPr>
              <a:t> SYSTEM MISCONFIGURATION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DDE2789E-7D0B-B9EC-4100-82FD478D629A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Rarely a single broken component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75799FB2-7D14-399A-EED0-463046808D6E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Altered network states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9E42CE91-9E7D-EAEB-9D53-53D4E9C3B55E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Loss of regulation and balance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CE6BEA75-1ACD-F31E-ED4D-2E7FDFBF2478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Drugs aim to reconfigure systems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1C557C9-2B85-B653-11F1-7F1400C58B90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457C6A9-2645-26BF-2C64-2CE784F7E879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B653174-1D75-80AC-B638-80488B53FB2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647F75E2-D154-2169-994C-282D1528D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C354053-6AAC-7165-86C1-23C1B049C8A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1452888-1BEB-96C1-B20B-B09D2417AF8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549C0D8A-13E8-9594-6DFC-66D07D42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9CD55B8-1014-F4E1-376C-5B9826EFDBD2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09987A7-8AFC-2FA5-F150-E48316EC0141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40444F35-A905-2D79-800D-4622F3236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026E5DF-8D8F-4ACC-8E22-5579822C09D1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F82FAB5-18AF-055B-BE28-131321FC35FF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4827910A-B91A-C125-6F5D-A609B71D4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3BCCBA1-9658-6CE7-2187-65FA000F269D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A2BBDFB-C6C6-C978-C833-BD19307180D5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21331864-A54F-892B-9CD8-9CD0345CC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9CFC339-7E90-D8F8-4EFB-480F3A55A2D6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6D0EAB9-5AD2-6E37-C256-2E0DD03A67A3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ED32A69E-675D-0805-15B5-2D0308865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833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67253" y="182880"/>
            <a:ext cx="532389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T</a:t>
            </a:r>
            <a:r>
              <a:rPr sz="3200" dirty="0">
                <a:solidFill>
                  <a:srgbClr val="FFFFFF"/>
                </a:solidFill>
              </a:rPr>
              <a:t>IME, SPACE, AND CONTEXT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Timing matters for signaling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📍 Location changes function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Same cell, different context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Snapshots miss dynamics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9F7CA83-47FD-810B-EF67-4837E4A29FF3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E9151EC-903C-7CFB-8B27-A3B52F6BFCED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0589506-F9C5-6AEA-ACCA-BBECFDD786E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9078CCAC-D500-5808-7F90-D9A4B632B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6EF3434-4827-424E-CAAE-8F21B6A73A81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F0E8D55-909D-C8F8-19C0-04B28447108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CBCE9F12-E638-C40A-BCB6-C2A54E017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393086A-3733-6ACD-57DA-48CC1B392B9B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46F4F7A-E4BF-B783-EE1A-57C82C4BA7D5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9070CB97-78FF-4A74-A568-B232A55D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34EB2E3-7533-576B-8614-A621257737BD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12F38AD-2CD7-F332-3B75-C05A8E9241F9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BAD636DF-028E-797A-6DCC-8FE03822D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856D421-89BF-71F7-B162-C13FD1E6B936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1255D3F-F350-7C03-A7EE-5C21C5FD91D5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8740158C-98E8-FCDB-259B-A8DB53448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F2A3971-BC8E-AEC2-72DE-D617F1479BD8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721F835-9BA8-D122-8125-87E3B43F391C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ADF313F7-488E-3C2D-4B64-5D5E0AFD7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4088076" y="182880"/>
            <a:ext cx="188224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G</a:t>
            </a:r>
            <a:r>
              <a:rPr sz="3200" dirty="0">
                <a:solidFill>
                  <a:srgbClr val="FFFFFF"/>
                </a:solidFill>
              </a:rPr>
              <a:t>ENOME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Genome defines what is possible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Mostly static across lifetime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Variants affect risk and response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👥 Differences matter clinically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23B2508-8704-23C0-1EB2-C20E09701CB3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3B8AA6B-3F93-6D14-4610-CAEFFC420208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6A69DFF-4CCD-4C8D-402A-46BE2AB7E77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4F10EF8E-2948-79C4-3C1B-FA881D6E7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23BD129-029B-AB40-E55D-EED5E9297316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368F7F7-241C-6D5D-99FD-A3F58BF552F3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B624429A-FFF8-CDFA-3244-42355B06C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52BD15B-C0EE-61A6-B580-DDCAA8A7969E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8817624-54B4-B58D-F4E9-A592EF069FAA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91351E83-BA43-BA69-C2E2-BA5511DB4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4718155-296C-09FB-7FC5-80240546ECD7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EA30592-4AA1-8771-F991-80DB583D7B1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A2E610BF-1209-7629-C840-0406321C2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024B2C9-47C1-B850-C46A-966C84C01D5C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F9887B5-7ED5-1AE5-C3AA-C09B696F8DA8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55E7B174-AA07-4FBD-6C6A-172FDA37A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0D57EB8-0C29-E45D-F174-E03F9627796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E38C513-A927-B175-E580-40665F19B1DC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0C8BFB02-09AF-9071-A434-23D1212A2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09017" y="182880"/>
            <a:ext cx="344036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T</a:t>
            </a:r>
            <a:r>
              <a:rPr sz="3200" dirty="0">
                <a:solidFill>
                  <a:srgbClr val="FFFFFF"/>
                </a:solidFill>
              </a:rPr>
              <a:t>RANSCRIPTOME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Reflects current cell conditions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Changes rapidly over time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Sensitive to environment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Not equal to protein levels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742F5AB-D4C6-FF80-B7A4-EE3250FA7A6C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AF0F474-400E-A8E1-AC9C-EEC7BB41CB52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7BD6AF3-2950-2736-5B82-7AF6825F1109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A5D1F957-6212-F834-1573-35EC91E92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AD8356E-5E91-AA13-F319-A32D1593C31F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095F6D2-8C6F-5E58-E138-B1EF9A3581E5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96C5B338-9D3B-97CA-B6B2-E1DE54DE9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F2DD29C-B129-55AF-018F-19DD23D009A0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CA8F838-444C-AD73-43B6-9BA40F1A50CE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C3BCEF1F-7891-F01C-40F4-D8E1C00D0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23F692D-8DE6-F47B-612E-F6B4E1EA2998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209E148-3C5E-FDE8-B45A-E645D01C882E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FCAB8A68-E819-53E1-453A-263C67E8B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370AC28-2704-B4C7-164F-7868F6C6F1F8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7628B51-24DE-74A2-7742-7C8DA86C4053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D8AE12A4-1AED-775A-9828-0933A14CC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067565B-DB3D-F936-3637-B5B0AD9DEAC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BB2C7CE-7A73-8DB2-6CE6-BF71A8FDEEB4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9D1A68ED-DCA3-CE9C-21A5-0BC6775FF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862855" y="182880"/>
            <a:ext cx="233269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ROTEOME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Proteins perform cellular work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Modified post-translationally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📍 Localization matters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Most drugs target proteins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1C6AB6A-4CD6-261B-2C59-5F97F720EB21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1C4BA26-D6A5-E4F7-27CD-7625C119DF8D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4417474-23D6-DA18-C071-85D07E051174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A900DC34-F18C-0250-39CD-CA426E69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B44044E-02D5-C6B4-A31E-641068B15E2E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F501DB4-105C-26A7-8681-7D8CE7CB9F25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585AE5AF-1090-FA01-3153-7806467A0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5B29FFE-0DDE-EB64-91BF-C986D19C85E7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59C78A1-11F0-9804-5533-5A83B85399D1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C2F961E8-B0CE-9028-9D0D-150DBBFA5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A5E38C-5EA1-2A08-C7D0-72AE93AE07E1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48A2D87-2B21-0272-D7D9-8EDF03BE1CEB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F44CF1ED-421C-9990-C47B-D7909B29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902F7FE-1AAB-497B-E033-7811D42F03A8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AECAE51-F7A0-2474-B919-A23EC38454FC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13091A44-190A-6A4F-932B-C42586365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B530BDD-CDBE-F56E-F3F6-24D4DECB9164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07050C7-9324-7CB0-2220-B00A8D57EE31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873C2F8A-A217-37D0-F841-09D518ADF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561490" y="182880"/>
            <a:ext cx="293541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I</a:t>
            </a:r>
            <a:r>
              <a:rPr sz="3200" dirty="0">
                <a:solidFill>
                  <a:srgbClr val="FFFFFF"/>
                </a:solidFill>
              </a:rPr>
              <a:t>NTERACTOME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Defines who talks to whom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Enables signal propagation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Incomplete and context-dependent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Graphs capture system logic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5135ED8-B15A-B3A8-8B2E-EF40F3572320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6925DD3-D589-50A5-732B-A2EC1BEF6715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0FDDAB3-99B1-CB36-20E2-94EEDC279C0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A6619E24-EF2B-E6AA-A717-BF87B2F9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275776A-CD91-8DA2-9B99-EFC25CD0F656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49E0C72-A821-D3A8-F85E-0C5047814B69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65E5FFC7-1ED9-829F-071C-F2121A5CA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4F62640-8B2C-2047-2D02-283F7AF6DB0E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507F195-4DB1-BE47-0096-933D3E2C83C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7C2FBDEF-7166-A55D-73BF-AB0CC1AEF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D55931A-0EA4-A068-B4CC-3AC1E96EA085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26DB430-50BF-B089-765A-FCAA9DB89150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C24B1B15-96BA-34BA-D61E-22AAD609F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77F99E0-DA96-708C-175F-6373498C14C8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0C8D577-13C9-C8B9-7B15-EBCF1AD41497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E5240AC2-D2BB-D203-31FC-4418AB645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A5CC67C-F2A8-3427-20AA-CEF70A0AD515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F84F178-0430-2FEB-D46D-1A80A5FF7AA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41A2EB6E-6EB8-4B62-DD2F-F72FC7ED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B5193-8F31-571D-EC1D-E0432EC0E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8BE9BC6B-5ECD-5E6F-91EE-9F7AA79B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725" b="4451"/>
          <a:stretch>
            <a:fillRect/>
          </a:stretch>
        </p:blipFill>
        <p:spPr>
          <a:xfrm>
            <a:off x="0" y="528606"/>
            <a:ext cx="9118657" cy="42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04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815DD4-7D63-ED10-08E5-A29FEFAAA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C38BA99A-E81E-572B-25AB-DD6E669FCB46}"/>
              </a:ext>
            </a:extLst>
          </p:cNvPr>
          <p:cNvSpPr txBox="1"/>
          <p:nvPr/>
        </p:nvSpPr>
        <p:spPr>
          <a:xfrm>
            <a:off x="2324773" y="182880"/>
            <a:ext cx="54088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M</a:t>
            </a:r>
            <a:r>
              <a:rPr sz="3200" dirty="0">
                <a:solidFill>
                  <a:srgbClr val="FFFFFF"/>
                </a:solidFill>
              </a:rPr>
              <a:t>ULTI-OMICS INTEGRATION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6081A6E-08B7-1A87-B0C9-1CB04A3C425C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031431F-32FE-ABB2-D0D3-616EBC41640F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5FAD2E1-99F2-237C-BC41-7A1311DDB5D4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60782070-6100-44C9-4ED7-EA506FCA4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37A33E7-7711-95FE-9095-0E273C5FEA8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900958E-BAFA-053F-735F-4BC5B714689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A32C01B2-3322-360A-4EEF-54BF0A37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8FE5C6E-AFE6-D224-019A-0F9859BB0633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A2122D7-D167-DD6A-5DCC-56ED2AA2E87A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4CDF21BF-72CD-B499-A5E7-D5E07278C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6F17E43-623F-6C7D-5F36-9FB86BF23D33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18BA54C-9C95-001B-9FCC-520784E18A37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010A7E9F-7907-F49F-CDDC-1EE8F956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42B80D9-5FD4-2E8B-CBD2-8D26951434A4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B3EC801-134A-8AFE-18FF-A997DAD21CA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11B58727-3457-1727-8224-00434ED2D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14B0C82-2F80-F726-D83D-EAEC1BB89624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FB803B6-8F3D-0A85-15F9-71F68A867E1E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17DDCC03-C4C3-D26B-0078-EA8D1FDCA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zrzut ekranu, Czcionka, design&#10;&#10;Zawartość wygenerowana przez AI może być niepoprawna.">
            <a:extLst>
              <a:ext uri="{FF2B5EF4-FFF2-40B4-BE49-F238E27FC236}">
                <a16:creationId xmlns:a16="http://schemas.microsoft.com/office/drawing/2014/main" id="{15EFA128-7CA2-4BBA-1670-22681861BF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2999" y="964812"/>
            <a:ext cx="7772400" cy="38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34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24773" y="182880"/>
            <a:ext cx="54088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M</a:t>
            </a:r>
            <a:r>
              <a:rPr sz="3200" dirty="0">
                <a:solidFill>
                  <a:srgbClr val="FFFFFF"/>
                </a:solidFill>
              </a:rPr>
              <a:t>ULTI-OMICS INTEGRATION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Each omics is a partial view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Integration reveals system state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Adds temporal complexity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IT enables data fusion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EA58666-43A9-03FB-00AB-CDC2C5DE5611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02DDC61-0E06-DF22-E72F-AF92446D4B17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9C38BC1-FA4E-7FC5-DE14-D719F584844A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7AB66D85-E8C2-5635-9BDB-0F832E56C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499F4A5-D552-EEC0-D5F2-3EE53EBE86F8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DF53BDA-9954-38BD-38AC-45D357AF5146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7C5B45E1-96EA-3A20-5D41-45ADF675D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92ABD85-3ADA-3857-D6C3-81C645304AF5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DBCC45B-2259-4765-39CF-69AC8C607F7D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F01570EE-E91A-18A9-1AA3-A619BD00D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1C84CEF-0A97-2E1A-B216-8FA1246CEC62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03EF404-9354-8FCF-056A-7CEBBAB6E305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B1CFAC38-69D1-EC6B-B9F4-7716F26C1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8AE2651-D30D-D17B-578F-A497F6B73B5E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081A3B6-F084-B44D-AADC-E0A0C3F9A42F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93D86347-5F06-2DE8-5A2B-4364F2076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60CF31F-911C-095A-6E90-3BF7F2ADE4DA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725437E-AC07-554A-C52D-40E618D23C57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E3768875-BC2C-06EE-F7E8-9293A1E80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111300" y="182880"/>
            <a:ext cx="783579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M</a:t>
            </a:r>
            <a:r>
              <a:rPr sz="3200" dirty="0">
                <a:solidFill>
                  <a:srgbClr val="FFFFFF"/>
                </a:solidFill>
              </a:rPr>
              <a:t>ULTI-OMICS INTEGRATION OFTEN FAILS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❌ Different scales and noise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Missing and biased data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Correlation without causation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Models matter more than volume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00E895F-A4F7-CEB8-1E9C-5BB9A1C0729C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65D2F56-680F-9AE9-EFC2-862170711B82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5833C60-60FB-1828-FFCC-0A8F45D6EAC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6B8FFBBB-71D2-8BDC-1E4A-B9DD29C38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7E66DB6-D317-125B-D9D7-054B8A982DFE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B76BA96-F010-F43D-9A08-2B109667CF7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922920B1-BFFD-66A7-1B0A-CA2B4BCE4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90189CC-B117-F136-E7EC-F6FD4785700F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865E8B5-1EBE-3FC5-F114-5A0E973A3725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967259D3-F5F4-C01A-9D60-EAFEE9DE4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08F95B3-761B-B7F3-9177-7D74173A68FB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5A3F0DF-1FD2-CCC0-BBBE-7C24BD3C3F57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886D9164-3281-C23D-D176-135A9E793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D60DE09-74CF-9C3B-2053-F32455D57CAA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B86634E-B86C-7EA5-0A6C-48A0B0E72087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E11B6AF0-C7BD-04D9-1A76-DFE26AAF0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6E71B19-36DB-D84D-7633-CFBEC230A270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F727DAA-CE11-F0FC-455E-8DA53043E6C5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95D085D8-020F-2603-EEE7-F67098A77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572641-BB5E-61A8-141C-398B4EE2D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BEFC23E-43F5-6C14-479B-18ED02390107}"/>
              </a:ext>
            </a:extLst>
          </p:cNvPr>
          <p:cNvSpPr txBox="1"/>
          <p:nvPr/>
        </p:nvSpPr>
        <p:spPr>
          <a:xfrm>
            <a:off x="1111300" y="182880"/>
            <a:ext cx="783579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M</a:t>
            </a:r>
            <a:r>
              <a:rPr sz="3200" dirty="0">
                <a:solidFill>
                  <a:srgbClr val="FFFFFF"/>
                </a:solidFill>
              </a:rPr>
              <a:t>ULTI-OMICS INTEGRATION OFTEN FAILS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32E3DF5-4223-BCAC-DF99-71AA49196B1E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B4E6BA0-BE2B-CBEF-819A-E1474258C6A1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7E2D7C2-F3B9-23D1-A3C3-0348545E8E95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5E67EE84-8A72-80A2-A72D-0881B03D2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A542D01-A1EF-4EC9-DC72-3FB2E0263D0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F6450AC-BF9A-F1B9-B39C-80759123BEC9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60B764FF-756F-F566-997C-6435FF969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81D7503-123F-A107-8C4C-A4F06F35EA90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3437630-B78D-AA41-0F9D-75086B3AEDE9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921D9FD1-6FB6-B5C6-EFB4-80D70E1F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8963841-48B0-F3E0-9185-3125078D72FF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8962927-13D4-B541-0C5D-209233CC95B5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E91A97E5-A63E-5952-173A-36309696B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C55D52B-0558-4AB5-813F-EFC219DB0FE6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7445F4C-7617-8D00-C56D-29101B6BA6EC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5A0031FF-B4AE-3C15-2FEA-8649873A3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BEB1DA2-80E0-1F97-0F67-C2F971D84F3A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01FBD9A-9122-E7E4-1CE7-9C85C8C623D8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70AE454E-ADA9-44D9-847E-2C30003B6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zrzut ekranu, diagram, Czcionka&#10;&#10;Zawartość wygenerowana przez AI może być niepoprawna.">
            <a:extLst>
              <a:ext uri="{FF2B5EF4-FFF2-40B4-BE49-F238E27FC236}">
                <a16:creationId xmlns:a16="http://schemas.microsoft.com/office/drawing/2014/main" id="{F0B85D13-178C-C87E-528D-C9D6DA4EAA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1300" y="1029953"/>
            <a:ext cx="7772400" cy="378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39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F</a:t>
            </a:r>
            <a:r>
              <a:rPr sz="3200">
                <a:solidFill>
                  <a:srgbClr val="FFFFFF"/>
                </a:solidFill>
              </a:rPr>
              <a:t>ROM CELLS TO TISSUES AND ORGANS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5EEE96D-8B78-9057-E11E-E70EB09516CA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7A8CB1A-764B-5B87-E199-F2C5F7292AA3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F308A89-651D-16E1-3149-97C6E6F0229A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2FE25531-EFB4-836C-0384-F0649CA8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4B35E6B-E135-D8E9-6CA9-32007831BE90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31CD07A-D184-6D47-1C23-2D3482D5D176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92E1DD1E-AFB4-3F76-297A-42478F893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D61A41A-C32E-FB17-D375-508B0E661AA5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863AAAE-1901-3AF9-BEBA-16480D28556E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21A3EA34-50E7-3445-6220-A99E52BB1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078BD0E-2989-AB1F-871D-5F229ED73076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2EF8FEB-B389-CF75-4A89-17D02DBCC56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B3C01C4E-FF4F-F936-0B36-DD969CC3D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EDBA7C5-DD81-49AA-2EF5-2B7C140FFA3F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567CE03-6AED-9EF3-7AC1-19AD2830ABA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8495F4D5-7D8D-15ED-2BB6-6DC4E8D8A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294FB1C-447F-961A-2FF8-32C971A82FD4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215A9C0-BA6F-5694-5CCD-4858E95ACE14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41C9453D-3D09-93AC-AA57-9E2F75F1D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zrzut ekranu, diagram, linia&#10;&#10;Zawartość wygenerowana przez AI może być niepoprawna.">
            <a:extLst>
              <a:ext uri="{FF2B5EF4-FFF2-40B4-BE49-F238E27FC236}">
                <a16:creationId xmlns:a16="http://schemas.microsoft.com/office/drawing/2014/main" id="{B903D6F2-00FD-55FD-264F-50C0C4A900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0673" y="966229"/>
            <a:ext cx="7772400" cy="37952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404F45-4BAA-05E7-E597-18E7C725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D6BFDF0-0E32-455D-143D-3330BFC70169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F</a:t>
            </a:r>
            <a:r>
              <a:rPr sz="3200">
                <a:solidFill>
                  <a:srgbClr val="FFFFFF"/>
                </a:solidFill>
              </a:rPr>
              <a:t>ROM CELLS TO TISSUES AND ORGANS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2A8D3A0A-2DEF-CC7E-CB17-EEF398B86D62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🧫 Cells specialize and cooperate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CC9DC5C1-BB4A-5D0B-961F-E64DA01933AE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🏗️ Structure affects function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12FF35C4-CDC5-E92D-81F5-7875E6965FE3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Signals cross tissue boundaries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CE48E2A5-F827-C722-0ABF-010FEA9D1EEF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Scaling is non-trivial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DAFF27C-A603-8DA1-3D88-BB0CCAC47183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084F004-3441-805A-9E4D-03E59A39D3B6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13967C1-D384-D552-0DF3-94C96513258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41B84B4A-2DB2-D3B9-A903-B0D635E1C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3C26FD0-C2F0-E7A5-EA28-D578110BF6FC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8B87C35-E173-6C8E-20EB-5A8BEC76710A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03EBB0B8-1084-F49E-1A7E-984D4FEE1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78209F0-F2CC-F80D-3EC0-7061D777937B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219B59B-859C-C567-1807-5BEF2E8BFD59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C3F26999-B8FF-0BC3-8A92-2C4E08AFF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E95497E-F292-7F9C-C611-3C55766FC151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ABE1100-50E0-0000-E046-B2DE45B659D6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CECDAC86-FC81-986E-735D-7CAA7F92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E498AD6-FBCD-A4D9-2DED-E35388E00F55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8512264-9DBA-0CB4-372D-7AD46C5099AC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C279FE6A-FACF-BC2B-1199-A0F77C849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8D07A09-1406-70DD-FB3A-DC3473E17306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ED91916-8485-D9D7-BF12-45DDA060A076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C6EB9A18-EE75-5C7E-6B60-837C04A0D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7145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O</a:t>
            </a:r>
            <a:r>
              <a:rPr sz="3200">
                <a:solidFill>
                  <a:srgbClr val="FFFFFF"/>
                </a:solidFill>
              </a:rPr>
              <a:t>RGANS AS SPECIALIZED SUBSYSTEMS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Brain as control system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Liver as metabolic hub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🚰 Kidneys as clearance units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Organs interact continuously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504089F-19B7-F192-A44E-7508A74ACF74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8A6EB51-FD69-35B7-BE20-835787CC5A95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4066DEE-949C-F0EB-9B56-60B44EF4BF3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91F6CDAE-1B69-E841-0E8A-6B44E9AB4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48FE91C-11C9-6F76-69D5-1EB361EA8B37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0F48438-C01F-9E58-E8E1-A13500944CF1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453FE56B-CB71-038F-C618-DEA05C974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4731C55-3D9C-02D1-3185-C2694E0443FC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357621B-62B6-8725-A0ED-7386AB25697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FE71A866-2FE6-DD8F-D4FD-EE104EEB1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78E0593-2B8F-A7DF-0E20-8F05A3E93636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1EB0892-3E26-9910-444F-DE774E417537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FE875E6A-3248-842D-809B-E5A2C5BA0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634DA71-D7F5-3E0C-8C8D-D0E4964052A5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1674B12-3C2D-6FEC-6577-67E299BB7B0E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99188A94-E4E0-C484-6074-70752D39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2E4CFF8-E910-DAF0-2895-CF2D0646C51F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5049795-03D5-A8DC-0132-75A7DD3594D5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91982142-4495-6020-86D4-75F436C8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35756" y="182880"/>
            <a:ext cx="478688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ROSS-SCALE MODELING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Seconds to years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Nanometers to meters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No single model fits all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Approximation is unavoidable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7EE23DA-62D3-B60E-5656-D9E92116B1A7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D1238F9-1D82-E8CB-95AA-7EF3AEAA68B6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8C45FB0-38B1-3FAF-D093-6B84A67F62D6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E0EF2E5B-A8B7-36A1-7B8E-25839FCD5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E654702-BE11-3B9C-05A0-F8D5CB572CAB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B68D50C-6EC2-B899-D75D-4CD9F256F46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2D078619-1361-72C8-AD24-04F912023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3AFE0B5-A7AC-8534-6A38-2C39D45BA221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8520557-861B-7ECB-4696-2EA8343E57E5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055E05B9-8D08-A6AD-40D6-2FBF6ED8F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6C3B85F-074A-3E75-B930-8FDE15EB83A3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06FF2F9-551E-B9E6-9111-CE1EA9A8DE82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A553761C-320C-5893-229E-05E86A243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C9AA708-C9BC-1331-E4AB-09F8A8307D63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987FCA9-304A-7A76-F277-1E5E9195216E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C41E3C00-5C7D-2D13-10D8-617275AF1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4EF07E1-E2EE-C09D-207F-35D8732074B3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74A31BB-6A00-4053-EDD8-563FC5905B0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FA77E2E6-273C-1327-AA9C-E6345A1C6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909870" y="182880"/>
            <a:ext cx="42386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B</a:t>
            </a:r>
            <a:r>
              <a:rPr sz="3200" dirty="0">
                <a:solidFill>
                  <a:srgbClr val="FFFFFF"/>
                </a:solidFill>
              </a:rPr>
              <a:t>IOLOGICAL MEMORY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Immune system remembers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Organs adapt structurally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Prior disease alters drug response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History matters in prediction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F8763F7-B7BC-BFA5-7655-63740A971BC4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E954FAA-8570-1298-F47A-314B1D72AABB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C7AB8E2-B2B4-AD50-A443-EF6EFA3E88A9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D20F57BC-E360-23A6-D1EA-797F2AEFC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3E84E86-104E-B424-1822-1C668E892967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390F5D5-052E-1FFF-EE26-CDC7E96DAA1C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4D8956C7-5089-657F-18F9-61539AEF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A1893BB-D233-64D0-C471-8D75D4CC3A21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264A868-242C-BAB5-06A7-5EBC526F9119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A10AC715-9AD2-EF48-7599-E95D86924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3403AB5-8B08-D608-36F8-7460B88C4C71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D02DCC9-9CD3-2CDE-F568-72BE731EFB73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F2ED8F5B-D31B-C63D-508A-EE25FEF99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A023076-EAF7-5184-D1A2-E2532E7C0F1F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3D87C13-4C24-9AEF-AEA2-4701FFD8D041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698CA281-5DCC-5EE7-EDBD-2EAA9D4A9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C5B05AD-94CD-476A-C41B-4F00BD69792B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B2CD437-A8E9-9044-2AE0-008880AF94DB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60D7EA9B-A73B-DB44-EE28-C8EE502D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29583" y="182880"/>
            <a:ext cx="539923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RUG–DRUG INTERACTIONS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Drugs rarely act alone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Shared pathways cause interference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Liver metabolism is a hotspot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Effects emerge at system level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FA38CE85-9788-CEE8-1CF1-39616037769D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BF3345A-16CD-FF23-3D7D-BCDE201EAB9B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D3FDF83-FCB9-B889-179E-8B8F68CB06BE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8F0F75A0-BA2C-7D57-90EE-5381C9BBA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AF16A86-B3C8-E55F-710E-7A63BFDB2972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68FDD45-9EF7-3D28-B584-B2E22E3913D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C0D89165-3521-C950-0513-4182B719C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7438530-CCC7-8599-A5CE-EFE66B957E27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38B0CB6-A771-659D-788F-96166D011B31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728689BD-C42C-0664-F416-5AE7CCBAE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D8B2B5C-A786-6D6C-BDC2-3A124F6F6AAA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D1AB268-1E75-88FE-AF96-3972E8906F5D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06490F56-37A4-9C87-1470-8194C362B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EB69198-AF20-770D-B206-0D7254874A28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B8F9355-CDF2-6456-BCFA-FF3563C8EE2F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CB9CD478-A6A6-4DEF-24B7-8F20D5681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6FF8167-95A6-B9E8-27AC-F9596C465290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0C341B8-215B-085F-F25B-DED5D212A1EE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E359DD93-799B-0428-5D47-61776ADF0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F</a:t>
            </a:r>
            <a:r>
              <a:rPr sz="3200">
                <a:solidFill>
                  <a:srgbClr val="FFFFFF"/>
                </a:solidFill>
              </a:rPr>
              <a:t>ROM MOLECULES TO MEDICINE</a:t>
            </a:r>
          </a:p>
        </p:txBody>
      </p:sp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5D809056-9A0B-AD58-0442-F00470B07966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57" name="Grupa 56">
            <a:extLst>
              <a:ext uri="{FF2B5EF4-FFF2-40B4-BE49-F238E27FC236}">
                <a16:creationId xmlns:a16="http://schemas.microsoft.com/office/drawing/2014/main" id="{ED6AAE05-557A-A49F-7EB8-40F60C82C895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DC4A580-610D-7040-2B23-A6E05829C270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Koła zębate z wypełnieniem pełnym">
              <a:extLst>
                <a:ext uri="{FF2B5EF4-FFF2-40B4-BE49-F238E27FC236}">
                  <a16:creationId xmlns:a16="http://schemas.microsoft.com/office/drawing/2014/main" id="{E7F54639-2C0C-8674-BD52-752AA06D6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61" name="Grupa 60">
            <a:extLst>
              <a:ext uri="{FF2B5EF4-FFF2-40B4-BE49-F238E27FC236}">
                <a16:creationId xmlns:a16="http://schemas.microsoft.com/office/drawing/2014/main" id="{D95F1BF0-3AE1-D60F-4F0E-D7EF1C6E3553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62" name="Owal 61">
              <a:extLst>
                <a:ext uri="{FF2B5EF4-FFF2-40B4-BE49-F238E27FC236}">
                  <a16:creationId xmlns:a16="http://schemas.microsoft.com/office/drawing/2014/main" id="{87C08FA6-0074-682D-E6B8-7F8430E5305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3" name="Grafika 62" descr="Medycyna z wypełnieniem pełnym">
              <a:extLst>
                <a:ext uri="{FF2B5EF4-FFF2-40B4-BE49-F238E27FC236}">
                  <a16:creationId xmlns:a16="http://schemas.microsoft.com/office/drawing/2014/main" id="{7FBCB285-0C2B-F77A-027F-A85778C8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64" name="Grupa 63">
            <a:extLst>
              <a:ext uri="{FF2B5EF4-FFF2-40B4-BE49-F238E27FC236}">
                <a16:creationId xmlns:a16="http://schemas.microsoft.com/office/drawing/2014/main" id="{AB5DDF9E-1152-033D-B1F0-F5A8E933D651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65" name="Owal 64">
              <a:extLst>
                <a:ext uri="{FF2B5EF4-FFF2-40B4-BE49-F238E27FC236}">
                  <a16:creationId xmlns:a16="http://schemas.microsoft.com/office/drawing/2014/main" id="{162FB1A5-4587-941B-C247-AA0605F33F2A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6" name="Grafika 65" descr="Igła z wypełnieniem pełnym">
              <a:extLst>
                <a:ext uri="{FF2B5EF4-FFF2-40B4-BE49-F238E27FC236}">
                  <a16:creationId xmlns:a16="http://schemas.microsoft.com/office/drawing/2014/main" id="{95A7FE8B-B398-0BEA-899A-1C713374E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67" name="Grupa 66">
            <a:extLst>
              <a:ext uri="{FF2B5EF4-FFF2-40B4-BE49-F238E27FC236}">
                <a16:creationId xmlns:a16="http://schemas.microsoft.com/office/drawing/2014/main" id="{2534409B-4F58-704B-16BF-4FCC682D6D90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68" name="Owal 67">
              <a:extLst>
                <a:ext uri="{FF2B5EF4-FFF2-40B4-BE49-F238E27FC236}">
                  <a16:creationId xmlns:a16="http://schemas.microsoft.com/office/drawing/2014/main" id="{9E6718A1-9FD7-FAFB-714D-98E12CDA754B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9" name="Grafika 68" descr="Komputer z wypełnieniem pełnym">
              <a:extLst>
                <a:ext uri="{FF2B5EF4-FFF2-40B4-BE49-F238E27FC236}">
                  <a16:creationId xmlns:a16="http://schemas.microsoft.com/office/drawing/2014/main" id="{4901F94A-DB0A-5FFF-7B8F-8981CFB29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75ACD664-FB73-75A2-1903-C6BE203F946B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71" name="Owal 70">
              <a:extLst>
                <a:ext uri="{FF2B5EF4-FFF2-40B4-BE49-F238E27FC236}">
                  <a16:creationId xmlns:a16="http://schemas.microsoft.com/office/drawing/2014/main" id="{38DCEDD4-0211-D427-8C7A-E602F14AFFE8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2" name="Grafika 71" descr="Zwój z wypełnieniem pełnym">
              <a:extLst>
                <a:ext uri="{FF2B5EF4-FFF2-40B4-BE49-F238E27FC236}">
                  <a16:creationId xmlns:a16="http://schemas.microsoft.com/office/drawing/2014/main" id="{C3648EA3-69CE-C316-AA31-AFF59C64D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73" name="Grupa 72">
            <a:extLst>
              <a:ext uri="{FF2B5EF4-FFF2-40B4-BE49-F238E27FC236}">
                <a16:creationId xmlns:a16="http://schemas.microsoft.com/office/drawing/2014/main" id="{EE92148D-893B-28BF-A576-26A9BDAA9270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74" name="Owal 73">
              <a:extLst>
                <a:ext uri="{FF2B5EF4-FFF2-40B4-BE49-F238E27FC236}">
                  <a16:creationId xmlns:a16="http://schemas.microsoft.com/office/drawing/2014/main" id="{B415F760-BC46-33FE-9A66-81A376E08400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5" name="Grafika 74" descr="Otwarte drzwi z wypełnieniem pełnym">
              <a:extLst>
                <a:ext uri="{FF2B5EF4-FFF2-40B4-BE49-F238E27FC236}">
                  <a16:creationId xmlns:a16="http://schemas.microsoft.com/office/drawing/2014/main" id="{AD41E7F0-CED1-735C-9853-5F28EA0FC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77" name="Obraz 76" descr="Obraz zawierający tekst, szkielet, zrzut ekranu, diagram&#10;&#10;Zawartość wygenerowana przez AI może być niepoprawna.">
            <a:extLst>
              <a:ext uri="{FF2B5EF4-FFF2-40B4-BE49-F238E27FC236}">
                <a16:creationId xmlns:a16="http://schemas.microsoft.com/office/drawing/2014/main" id="{1A6FE2D9-3E39-56B1-B6C5-69B0DED64F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00" y="889364"/>
            <a:ext cx="7772400" cy="4071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829973" y="182880"/>
            <a:ext cx="83984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LINICAL NEED TO BIOLOGICAL HYPOTHESIS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🏥 Start from unmet medical need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Translate symptoms to biology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Define what should be perturbed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Wrong hypothesis → guaranteed failure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877ECA5-34A4-7FAB-A572-AE8B0CD85A33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3A75DC7-04E7-A8CA-3CAC-9E63F6EE945A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1117B13-A940-EEF4-F7A6-CE871D7E1A6A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1A028436-BF01-D4DC-AC6D-ACD1724FF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DF3D77C1-0A59-6294-4150-1F35673079D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F4C3D4C9-903D-FC9E-92A2-811D00C47B2E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Koła zębate z wypełnieniem pełnym">
              <a:extLst>
                <a:ext uri="{FF2B5EF4-FFF2-40B4-BE49-F238E27FC236}">
                  <a16:creationId xmlns:a16="http://schemas.microsoft.com/office/drawing/2014/main" id="{08C26DF0-8446-18D2-A48B-9C22FD6F7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D4D799AB-D78C-90DD-3893-44DA52FB3785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73863935-0512-DCBF-245F-E890F32791E1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Igła z wypełnieniem pełnym">
              <a:extLst>
                <a:ext uri="{FF2B5EF4-FFF2-40B4-BE49-F238E27FC236}">
                  <a16:creationId xmlns:a16="http://schemas.microsoft.com/office/drawing/2014/main" id="{736B07C3-0CA1-D203-EC84-8F360B943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86C46C4D-ED55-5853-893C-BAC13E4257FD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DCE38FA2-C982-CD52-A16E-E29F22C7A40F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Komputer z wypełnieniem pełnym">
              <a:extLst>
                <a:ext uri="{FF2B5EF4-FFF2-40B4-BE49-F238E27FC236}">
                  <a16:creationId xmlns:a16="http://schemas.microsoft.com/office/drawing/2014/main" id="{0E7AE1F2-1BA9-8C53-C9CD-EEBAD9E0D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F6AEB16F-D54C-B241-26A2-BB7C79554A2D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E9599535-A90D-1C22-4B75-6DAE33BF0BC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wój z wypełnieniem pełnym">
              <a:extLst>
                <a:ext uri="{FF2B5EF4-FFF2-40B4-BE49-F238E27FC236}">
                  <a16:creationId xmlns:a16="http://schemas.microsoft.com/office/drawing/2014/main" id="{B536867F-E65B-8746-79C6-8ED883BE6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7B14B3F2-7B5A-3365-B4A2-04A0BF60FF1E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927F321B-A002-D119-9207-229D1ED6669C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Otwarte drzwi z wypełnieniem pełnym">
              <a:extLst>
                <a:ext uri="{FF2B5EF4-FFF2-40B4-BE49-F238E27FC236}">
                  <a16:creationId xmlns:a16="http://schemas.microsoft.com/office/drawing/2014/main" id="{70D87F9F-3352-DF85-D1B0-28DA651CB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6039DB-738D-5A8C-6443-66E323147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5110780-8F99-2CD9-5C5C-C21D9137F04B}"/>
              </a:ext>
            </a:extLst>
          </p:cNvPr>
          <p:cNvSpPr txBox="1"/>
          <p:nvPr/>
        </p:nvSpPr>
        <p:spPr>
          <a:xfrm>
            <a:off x="829973" y="182880"/>
            <a:ext cx="83984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LINICAL NEED TO BIOLOGICAL HYPOTHESIS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8594E2C-73E0-5A3C-0828-0C3CFFDF1F91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3439399-6262-C832-0F3D-8C9E3668FCE5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6B3AE71-EB54-B0BA-4769-8490EEDFAF4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F78F385B-EC4F-008F-183D-3C8F47708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8666D9A2-3706-6F04-FCD0-0E5B82212A7E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42169AE1-9DC1-6E45-1F43-7AB3B8FAB9EC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Koła zębate z wypełnieniem pełnym">
              <a:extLst>
                <a:ext uri="{FF2B5EF4-FFF2-40B4-BE49-F238E27FC236}">
                  <a16:creationId xmlns:a16="http://schemas.microsoft.com/office/drawing/2014/main" id="{31146EEE-0062-3BD7-010A-B91A8B67A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6FF4341-D95C-6F84-A950-1E3817786F3D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16864CD7-97C0-5FD9-10D8-2915E78AEF60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Igła z wypełnieniem pełnym">
              <a:extLst>
                <a:ext uri="{FF2B5EF4-FFF2-40B4-BE49-F238E27FC236}">
                  <a16:creationId xmlns:a16="http://schemas.microsoft.com/office/drawing/2014/main" id="{29589648-4C9E-F541-7410-6264255F7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206D845F-8B1E-4992-DD09-06CD904AA88A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41576B7C-A9C1-B940-47E7-1C3EE9A139A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Komputer z wypełnieniem pełnym">
              <a:extLst>
                <a:ext uri="{FF2B5EF4-FFF2-40B4-BE49-F238E27FC236}">
                  <a16:creationId xmlns:a16="http://schemas.microsoft.com/office/drawing/2014/main" id="{032F7C87-8F66-8CE7-A4BF-64DD13E44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DF7141C-3557-911F-2BDD-04C738E9D946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FBDDAE2A-7D63-357A-B0D1-85D1B077ABA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wój z wypełnieniem pełnym">
              <a:extLst>
                <a:ext uri="{FF2B5EF4-FFF2-40B4-BE49-F238E27FC236}">
                  <a16:creationId xmlns:a16="http://schemas.microsoft.com/office/drawing/2014/main" id="{7CC69C06-F04F-F16D-34F6-086F7FF0C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C60C9E1D-3515-FBD7-F9CD-B71B8CA5774F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D5E02C87-602D-BE7F-E47C-A3AE5D90EE03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Otwarte drzwi z wypełnieniem pełnym">
              <a:extLst>
                <a:ext uri="{FF2B5EF4-FFF2-40B4-BE49-F238E27FC236}">
                  <a16:creationId xmlns:a16="http://schemas.microsoft.com/office/drawing/2014/main" id="{0EB33DEB-260B-10DD-C249-09570A742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9" name="Obraz 8" descr="Obraz zawierający tekst, diagram, linia, Czcionka&#10;&#10;Zawartość wygenerowana przez AI może być niepoprawna.">
            <a:extLst>
              <a:ext uri="{FF2B5EF4-FFF2-40B4-BE49-F238E27FC236}">
                <a16:creationId xmlns:a16="http://schemas.microsoft.com/office/drawing/2014/main" id="{539F4AD9-ED37-4FBB-BDB7-DE35DB035B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8142" y="1288515"/>
            <a:ext cx="7445725" cy="32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2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90872" y="182880"/>
            <a:ext cx="487665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ARGET IDENTIFICATION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Pathways highlight control points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Targets are usually proteins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Data-driven target discovery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Druggable ≠ relevant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C3E6E93-83CC-F1D9-466C-7BA08AF1C776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0BB9862-41FE-2F76-FD94-7A02EF24875A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65F5C9E-5972-3D09-CBCC-32118681DED1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B84279B1-4ADC-D269-171E-1CC70C0D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31374D5-6D5F-2399-5097-82331241952A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20339B1-E9A0-EBDE-AEE6-8C835838551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ABBD70E4-BBAB-9D43-906A-BC539B516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5BD1676-00B1-B424-C6C2-95E732E8936D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E28C1CF-EB15-081E-762B-E64ACE32EDB3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D105A5E5-557F-8C96-40A6-83C3D4CA4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15D8D61-F938-937A-82F2-68FA4CA0AD54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E888E9F-7532-6B48-F485-4F4A9F7295C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DD363C42-6151-F3FC-5A8C-B8434DC2F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F6A789E-2F02-059B-1819-95F2E0C6B3DF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F97A56C-0C92-8765-1120-4DF3CA63911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11BA2CED-A19D-5FE9-2984-98FE6721A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1F7227D-D1E4-4FF7-F6AE-8019D5EBDAA6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D49DE27-568B-D6D9-5135-ACBA2B36BB9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5A5ACDD1-5413-F386-77F1-D8989EE08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990020" y="182880"/>
            <a:ext cx="40783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ARGET VALIDATION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Genetics supports causality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Expression links targets to disease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Network position matters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Correlation is not validation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7F85643-2216-B002-7911-734EAF52CCAD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1F8D50B-092A-CDB1-38DC-F231B758AEE0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74027B7-6B2B-0493-AB8C-BF868558EDA9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DB5E8A88-1EA6-1F7F-3C75-92B36D01F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040EEAB-FFA6-2DFC-FCFD-5DE6A934A989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0A630C4-5AB4-4C15-3269-4F8FCF17673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782FBF82-FE05-C3F7-EA2B-CA8C16321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2163237-48A0-9F6C-E0C8-4CF50CF912E7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A79A73E-D81A-7BF0-2093-A0B6A6864F96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DD4961E3-54E3-9041-D3B2-8B7659D5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8CC75E5-5840-5571-183A-B87395C158BB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4FEB260-190F-30E8-1D50-DBBDBA882F6F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BBC82AB0-8F5F-64F1-2539-DD97557BA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750E34-30A3-671C-0401-BC265BA158A2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3BD1FDE-01B2-63C2-338C-0CA3A8810F9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D20C4C05-C292-09AC-3217-4EFC18BC7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0F2EB30-A3C9-4B73-7312-076114C80008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6E7BFB6-E505-83E6-E70E-1126A212FACD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BD4CD146-BEE7-7C7D-3197-0D124100D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483745" y="182880"/>
            <a:ext cx="309091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H</a:t>
            </a:r>
            <a:r>
              <a:rPr sz="3200" dirty="0">
                <a:solidFill>
                  <a:srgbClr val="000000"/>
                </a:solidFill>
              </a:rPr>
              <a:t>IT DISCOVERY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Screen millions of compounds in silico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197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Structure guides candidate selection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3493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Reduce experimental cost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789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Binding ≠ efficacy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26ED2A9-A651-1898-9AF7-83228A8BDAE0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6D85305-E181-C3AB-45B7-FD66C8A42800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0934C17-9093-8857-A7F1-37410F686A9D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74403C8E-7503-8DF3-3E8F-266CC1847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8A6DB88-7325-92A2-CDE4-60F100781F1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BB47AFA-1B88-4664-A634-F059EE73800F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E8360FDC-677B-BB0C-1BE4-9FCA65DAD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ECEB9F3-D41B-3D8B-4D89-2D0430419889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E14BCD8-4450-DAB4-DA95-7145A386259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A9310ABE-9FC4-E2C3-DB61-303D88960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6785D5A-4FC6-B2C7-96B0-E0ED4066D9A4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E923577-7B7E-406B-3720-BF4E12530E41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4F34C1D0-F268-BE64-1A7F-D01D12305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DF971A3-B058-8EF2-16E7-9E02C101A002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12A5126-6617-A651-D107-86B347CC8494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9690BACF-C79E-607E-32FE-87A01F26C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FC33B65-4FCE-E8CD-8676-7809BD710087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C14BB1C-0875-2124-C94D-55921A640779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E3FF501A-12BB-A60E-3B28-D8D49C17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H</a:t>
            </a:r>
            <a:r>
              <a:rPr sz="3200">
                <a:solidFill>
                  <a:srgbClr val="000000"/>
                </a:solidFill>
              </a:rPr>
              <a:t>IT-TO-LEAD OPTIMIZATION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🔧 Improve potency and selectivity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Balance activity and safety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Iterate chemistry and testing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Many hits are discarded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509033D-2B92-7ED0-D48C-F485A9D0A0BD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7DD2BB2-7835-2C00-56BF-A4F2ED022C0C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FCAE93D-C960-7665-AF0F-BA1CC489A03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35F68D51-144D-7E4E-C128-29A3A34F6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FFCD667-AAED-05B6-3CCF-609EBC6CA2DC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A6B28C4-E496-0DCA-1682-1CA840DFE96A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8FA70090-CA8C-29D3-8CCD-F18F5D4E5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090B329-147D-16DA-830D-CB3AD2C0C6CD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20EE891-7ADE-BFAB-F061-5568DFE399E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A6C2D350-D924-AF5A-933A-3DD6B1F2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1C5D17C-126C-5D87-E713-B77309B86BF0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E31C001-ED5B-E6DC-E33C-D9E2C22626A9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A502A6D4-2A31-5975-7BE7-55DDCEAB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BEB2BB3-AB54-A6B2-FD89-F87D615E55E2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C2762A5-7C47-C843-94B7-B352F04ED450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3E224864-D8A4-5ACC-5BFB-C6B706B73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EAE333A-A32B-2F18-32F8-9346571CA45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EF9BCAC7-072A-334E-65AF-F7C7D07FEE2E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E319FC58-324F-0504-6B0A-DD29D3FF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280965" y="182880"/>
            <a:ext cx="34964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I</a:t>
            </a:r>
            <a:r>
              <a:rPr sz="3200" dirty="0">
                <a:solidFill>
                  <a:srgbClr val="000000"/>
                </a:solidFill>
              </a:rPr>
              <a:t>N VITRO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🧫 Fast and controllable experiments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Reduced biological complexity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Good for mechanism testing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Poor at predicting humans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37A945A-C7E0-C858-8FC4-0DFA24978C35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E5EE48C-E337-A25F-B8A4-F6DF5A0B4885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8E84EDB-750B-66DB-E9AA-A2F16AF0F00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19980B02-F56F-B1B0-E6BD-BEA1E0A43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9553A53-DC14-AEDE-98A6-5C98EF2FD786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5D1601D-ABFE-D5BC-5120-41F130AD30D8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BFE0CBE2-6A26-DD9B-E056-9F8B02151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62D75EE-562A-DBEC-8856-282B4BB66F94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BCA68D5-9159-A436-4128-B728CABD3467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45169217-721C-62D4-E884-E725C3476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2FB4AB6E-01DE-69A1-CBFB-F8A0D55B2836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469D47A-2D93-FB4C-C9E3-79D6CC06349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83248240-05F3-8743-0CB8-0CF1546A3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AFE97E6-E4DC-5459-A65C-AD79E036C67B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F6E6B96-7FEC-4DD5-812E-3227C07E7603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15892131-09B6-6B2E-4681-EC9A7E98D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3F020BA-2A41-B69F-76FF-D4A74EC59052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BEF917C-13F4-4156-A3CF-AAA3B086F7C3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D069A4BA-1D0A-021E-A8C5-0ED13B37C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47744" y="182880"/>
            <a:ext cx="736291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HEN SUCCESS DOES NOT TRANSLATE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❌ Missing metabolism and clearance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No organ–organ interactions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Simplified system behavior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Many failures start here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63266B7-FB55-A16F-9B6A-74103C729516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AE5078B-8278-F7CA-ADE3-52E5A651F779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17F65F7-E03D-D083-FA6B-4EBCC7EC873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DC2FF45C-2467-03B2-E38D-BFF8ABC90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CCA9C79-4223-0A81-9242-0855E98228B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D7E606A-DE15-2DD4-E899-B5657947AF2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4863C1A2-8373-AD3C-46E5-D534FF15D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01EE615-FEB3-C276-4A1A-0FDA6CECECE4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EC5317C-0F0B-47E1-85B5-63DD118C5346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00554865-55E1-BBA4-ADCD-92DC1687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5A1CA51-E4EB-4EF5-DD49-4E1FFF7862C9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065C814-AAE9-EEE6-141E-B3917AFC294D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6687C717-6266-C5FF-E130-16154CD47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94CC9EA-704A-B467-FE94-4076DF283A51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305A0D0-73B0-C4EB-041A-F4B841C8307B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AD29FE28-6A84-2C56-664C-CC0BDF894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1E81B2C-369A-BD52-F750-D5685E4FEEB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9167B6D-E634-13BB-73C0-5C97D265ABCD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A8440DBA-505F-7593-D656-962BB182B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HY WHOLE-BODY MODELS ARE NEEDED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🧍 Humans are multi-organ systems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Drugs move and transform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Cell-level models are insufficient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Systems need systems models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302E0FC-0341-9EFA-E9C4-572C64E23AAC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10C2AFD-8663-F9B7-91B3-B1BE6CAADEC7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5D43FDB-39BB-1FC1-699B-512E7D367CB7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658D11D6-DA31-BFD1-4C3B-5826BC09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67CF02D-3763-4606-A8E0-66EB6F71B99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D15A0DE-3B9D-84EF-1A34-EEDE0C1962F6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5007D3AD-A352-94FA-5C71-2EDC4F12C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E604F39-B0E8-52E2-260D-C593B7AAAA28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038A31C-A1EE-42EE-11E5-89C78CAE7DD9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ED143815-DF2A-1F7E-4E12-8D6F0BF89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62227A0-4C8D-8700-815A-545CF7266385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D8643F3-5B0B-4388-E776-D16E15EF5863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20AFE6DA-CB1B-6DD0-1DE1-A87746D51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F1F0FE8-ECF3-85C1-EDC1-1A6F180CBB2F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61BF490-66DE-8C83-4F47-FA61D8F24C53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86AEFE1F-7BF7-2358-2F17-4F43F5110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D9A52AD-09EF-A24E-3D69-EFCF854FB82E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DA8812C-B1BB-A5B8-43A4-7B23AD73A0C1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4A05752C-2B14-1301-7061-A130C7F1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4F3461-4918-B207-457C-EB093AF7A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C79C00E6-BA33-6872-696C-A35BBB17D038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HY WHOLE-BODY MODELS ARE NEEDED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AF48687-6694-6D7A-D7E1-A9C7BEC5291F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B2FAE8A-4375-D9B4-1413-F2DBC332395B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8B353F4-FDA0-07E9-FC1C-4C96D67D4D57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4D2DB369-7794-3A93-BEAE-1AD7DE1DC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18A5CD9-B194-C2CA-1665-E1D77708F68E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DC8DCF5-0B39-F094-FF8E-1182A16D63D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C544710F-F0DF-52F4-D526-F4DE4EF3C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5BBF33A-B94A-2041-1120-734BE74647D4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4D48FE8-D966-3145-78C4-0F5D39FA24C3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6997A5AA-0743-2CED-25D1-55AFB77ED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02B1014-4DDF-73F8-A628-72C08AA3C427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B7EC4E9-5687-0B21-CC08-B12D84465C7E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C17FC793-FB74-625E-2B2B-683C4367C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919D7DA-B40E-83C1-3E9E-54E6962133BC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72CF8EB-CD29-60EE-38EC-3F347609D861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F54BCB39-255F-D491-78F0-F8312359D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36262F3-8368-965A-CB9F-639369FE8BD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40A9522-1B8C-0333-9269-F9A2FBDD40D3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25E1F480-1A5B-5705-7618-D7362E931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Czcionka, diagram, linia&#10;&#10;Zawartość wygenerowana przez AI może być niepoprawna.">
            <a:extLst>
              <a:ext uri="{FF2B5EF4-FFF2-40B4-BE49-F238E27FC236}">
                <a16:creationId xmlns:a16="http://schemas.microsoft.com/office/drawing/2014/main" id="{C256A168-D924-25E4-004B-4DBF027E15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00" y="1679421"/>
            <a:ext cx="7772400" cy="267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46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21B24-1DD3-7C2C-A2D8-AA5AD7805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2CDB8F25-66F4-BAD6-458F-1D2DA36FFBE2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F</a:t>
            </a:r>
            <a:r>
              <a:rPr sz="3200">
                <a:solidFill>
                  <a:srgbClr val="FFFFFF"/>
                </a:solidFill>
              </a:rPr>
              <a:t>ROM MOLECULES TO MEDICINE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98FF3898-E75A-F9BF-235B-1DC14971BCA2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🔬 Bioinformatics often starts at molecules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6BCCF59-CF60-BD2D-6A63-491AA7D2619F}"/>
              </a:ext>
            </a:extLst>
          </p:cNvPr>
          <p:cNvSpPr/>
          <p:nvPr/>
        </p:nvSpPr>
        <p:spPr>
          <a:xfrm>
            <a:off x="1371600" y="220599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Medicine happens at the human level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3491B590-D52D-223A-A0F6-1B1848CF1BB2}"/>
              </a:ext>
            </a:extLst>
          </p:cNvPr>
          <p:cNvSpPr/>
          <p:nvPr/>
        </p:nvSpPr>
        <p:spPr>
          <a:xfrm>
            <a:off x="1371600" y="302895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🏥 Clinics connect biology to real decisions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F87DB59F-BD57-AFE1-FC46-D2CFD5F93668}"/>
              </a:ext>
            </a:extLst>
          </p:cNvPr>
          <p:cNvSpPr/>
          <p:nvPr/>
        </p:nvSpPr>
        <p:spPr>
          <a:xfrm>
            <a:off x="1371600" y="3892068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Today we zoom out</a:t>
            </a:r>
          </a:p>
        </p:txBody>
      </p:sp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0898C442-26F9-B059-C602-F813F69B7CAE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57" name="Grupa 56">
            <a:extLst>
              <a:ext uri="{FF2B5EF4-FFF2-40B4-BE49-F238E27FC236}">
                <a16:creationId xmlns:a16="http://schemas.microsoft.com/office/drawing/2014/main" id="{C9EBB8F0-CB4F-ACC1-CB7D-00E08A23A213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4FAB374A-0115-19E4-1C96-4782411A4256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Koła zębate z wypełnieniem pełnym">
              <a:extLst>
                <a:ext uri="{FF2B5EF4-FFF2-40B4-BE49-F238E27FC236}">
                  <a16:creationId xmlns:a16="http://schemas.microsoft.com/office/drawing/2014/main" id="{C46059AD-67B3-F5B7-0287-845865D5B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61" name="Grupa 60">
            <a:extLst>
              <a:ext uri="{FF2B5EF4-FFF2-40B4-BE49-F238E27FC236}">
                <a16:creationId xmlns:a16="http://schemas.microsoft.com/office/drawing/2014/main" id="{EE16ECA0-AAEF-8CC7-0C0C-ED3D5444A856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62" name="Owal 61">
              <a:extLst>
                <a:ext uri="{FF2B5EF4-FFF2-40B4-BE49-F238E27FC236}">
                  <a16:creationId xmlns:a16="http://schemas.microsoft.com/office/drawing/2014/main" id="{EEA51C0C-D754-4B19-D355-26B7AEDCC13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3" name="Grafika 62" descr="Medycyna z wypełnieniem pełnym">
              <a:extLst>
                <a:ext uri="{FF2B5EF4-FFF2-40B4-BE49-F238E27FC236}">
                  <a16:creationId xmlns:a16="http://schemas.microsoft.com/office/drawing/2014/main" id="{5AF9086A-4ECD-E04D-237E-30B1E0914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64" name="Grupa 63">
            <a:extLst>
              <a:ext uri="{FF2B5EF4-FFF2-40B4-BE49-F238E27FC236}">
                <a16:creationId xmlns:a16="http://schemas.microsoft.com/office/drawing/2014/main" id="{5655269B-245B-2652-29DD-B83D49238697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65" name="Owal 64">
              <a:extLst>
                <a:ext uri="{FF2B5EF4-FFF2-40B4-BE49-F238E27FC236}">
                  <a16:creationId xmlns:a16="http://schemas.microsoft.com/office/drawing/2014/main" id="{8B1C9362-9CBE-E152-82A8-EBB9D61E4E6D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6" name="Grafika 65" descr="Igła z wypełnieniem pełnym">
              <a:extLst>
                <a:ext uri="{FF2B5EF4-FFF2-40B4-BE49-F238E27FC236}">
                  <a16:creationId xmlns:a16="http://schemas.microsoft.com/office/drawing/2014/main" id="{8E0F3EA9-7410-24CE-2496-DABE48E0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67" name="Grupa 66">
            <a:extLst>
              <a:ext uri="{FF2B5EF4-FFF2-40B4-BE49-F238E27FC236}">
                <a16:creationId xmlns:a16="http://schemas.microsoft.com/office/drawing/2014/main" id="{FFBA7613-DA06-3D9B-C7CA-AEADE3826FDC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68" name="Owal 67">
              <a:extLst>
                <a:ext uri="{FF2B5EF4-FFF2-40B4-BE49-F238E27FC236}">
                  <a16:creationId xmlns:a16="http://schemas.microsoft.com/office/drawing/2014/main" id="{79F10B11-FAC7-1DFA-1309-2F3532C18BD2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69" name="Grafika 68" descr="Komputer z wypełnieniem pełnym">
              <a:extLst>
                <a:ext uri="{FF2B5EF4-FFF2-40B4-BE49-F238E27FC236}">
                  <a16:creationId xmlns:a16="http://schemas.microsoft.com/office/drawing/2014/main" id="{33EFFAA0-1BEE-3AED-05AD-652BC4E4E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326CC0A6-26D3-1F4E-C57A-67D47153F281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71" name="Owal 70">
              <a:extLst>
                <a:ext uri="{FF2B5EF4-FFF2-40B4-BE49-F238E27FC236}">
                  <a16:creationId xmlns:a16="http://schemas.microsoft.com/office/drawing/2014/main" id="{A0A72D09-2D7E-AD61-0531-B6352285BCEF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2" name="Grafika 71" descr="Zwój z wypełnieniem pełnym">
              <a:extLst>
                <a:ext uri="{FF2B5EF4-FFF2-40B4-BE49-F238E27FC236}">
                  <a16:creationId xmlns:a16="http://schemas.microsoft.com/office/drawing/2014/main" id="{D6CFB540-5BED-04D5-B42E-8406513FC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73" name="Grupa 72">
            <a:extLst>
              <a:ext uri="{FF2B5EF4-FFF2-40B4-BE49-F238E27FC236}">
                <a16:creationId xmlns:a16="http://schemas.microsoft.com/office/drawing/2014/main" id="{FC0B607F-025D-B8C1-D12B-7E1C8E2BCD41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74" name="Owal 73">
              <a:extLst>
                <a:ext uri="{FF2B5EF4-FFF2-40B4-BE49-F238E27FC236}">
                  <a16:creationId xmlns:a16="http://schemas.microsoft.com/office/drawing/2014/main" id="{10FE08AE-2EDB-FEF6-13C7-2B69B6D03951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5" name="Grafika 74" descr="Otwarte drzwi z wypełnieniem pełnym">
              <a:extLst>
                <a:ext uri="{FF2B5EF4-FFF2-40B4-BE49-F238E27FC236}">
                  <a16:creationId xmlns:a16="http://schemas.microsoft.com/office/drawing/2014/main" id="{648867CB-BBBE-EA9E-B0ED-09566BA79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9456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19775" y="182880"/>
            <a:ext cx="561884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H</a:t>
            </a:r>
            <a:r>
              <a:rPr sz="3200" dirty="0">
                <a:solidFill>
                  <a:srgbClr val="000000"/>
                </a:solidFill>
              </a:rPr>
              <a:t>UMANS AS COMPARTMENTS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Organs modeled as compartments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Blood flow connects them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Based on physiology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Solved using ODEs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AC0078E-8065-2253-AAAA-661A7DA69A25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6E4CAF6-5F58-E9D2-5A14-8CEE3F87DED5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AD9236D-132A-B20C-742B-170B61ADA005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3B1E5B3F-690E-063A-7970-626039A2B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651D4C6-1C94-DE20-963D-001513DB214E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03EBFF8-8CEB-36D2-D008-C4904D4EC50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7B0EA703-70C5-5D3A-92B7-B9E81E7FD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3495748-74D8-FFF7-4D05-2B3E3ECF2D99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3C91985-D294-7416-5900-EB2DB0FDEF08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9598D4CA-BF29-F291-9CB6-E18F5395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5DB7866-04A2-F0DB-85E9-A0FD89713DBD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EC0E73E-A60E-1F5E-B7CD-D2BB4A3DFBDB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70A0E05A-484C-D4A1-511E-31BBD7C0B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DCB03A8-7996-6592-DB37-EEEA881D9BF7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30760E9-E785-1D15-24D0-07FEC625D906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40BA6DFC-733A-7DCB-D24E-E91534E3D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167AB2C-3C50-07D0-2D1B-28675BBC7E77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1B888D9-C8A9-F63D-61A9-4EC922B0C3C8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D218B7A4-B11B-A91B-3C1D-6541CB308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A</a:t>
            </a:r>
            <a:r>
              <a:rPr sz="3200">
                <a:solidFill>
                  <a:srgbClr val="000000"/>
                </a:solidFill>
              </a:rPr>
              <a:t>DME PREDICTION BEYOND THE CELL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70E8B59-AF35-6A81-4919-46BC2056E240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28A88C3-518D-07DF-C5F7-D8C37AF56506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D9B05B0-A0A8-A1B2-A34B-4FDFC5E8A843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AE1C51FC-BDAF-3F36-A175-A1B0915A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120B60A-6417-A939-EB59-A203A670082E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BF7A0CC-4984-EC90-427C-BB2A1F801AE6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35CECD01-ADFD-1F3C-C9FE-98683375E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F933460-8475-0773-5C8C-FF66823AD9BF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D01ED0B-EC47-54A2-F593-BCDE285A5F5F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A9FA0961-7164-56D7-D93A-84C1C78C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B9B4983-D0EA-94BB-0C09-7896D1BEF368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37A02517-2D8A-CF09-53D5-514D143E5AC7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7267B426-9B87-18FD-A3FE-936D5838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61A271B-BF6B-9454-5BF9-1D0EFED4DB05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FA8F6AB-81AC-411C-7F48-011F3CB58137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9D2CC378-ADFD-E4F0-103D-D455FF6A4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EAE94AB-3685-E25F-58ED-B2B22EE0902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D292A4D-1680-299C-9356-94C6DBAFE82D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65F2C3EA-C6B7-A06D-7EC0-02BB761A9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diagram, Czcionka, linia&#10;&#10;Zawartość wygenerowana przez AI może być niepoprawna.">
            <a:extLst>
              <a:ext uri="{FF2B5EF4-FFF2-40B4-BE49-F238E27FC236}">
                <a16:creationId xmlns:a16="http://schemas.microsoft.com/office/drawing/2014/main" id="{7AFD7C94-08C7-FDEE-FF7E-906FD68C02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6714" y="1097280"/>
            <a:ext cx="7490263" cy="361824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6D2C1-1562-CC51-CFF2-1C4078DC5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9FC582BA-B43A-A76F-5C72-CEA11CAD9B0F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A</a:t>
            </a:r>
            <a:r>
              <a:rPr sz="3200">
                <a:solidFill>
                  <a:srgbClr val="000000"/>
                </a:solidFill>
              </a:rPr>
              <a:t>DME PREDICTION BEYOND THE CELL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7EBA49B8-37CA-C67E-9E37-4E698C571AAA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➡️ Absorption affects exposure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4C10F92C-CF10-9668-9642-5B052C0BED44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Distribution defines reach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4B7DAA49-C005-0AAC-4CB2-5F47B5337A0D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Metabolism transforms drugs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37BE0EA9-A1CB-C2FB-E9CA-4F6F1BF803F1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🚰 Excretion removes compounds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1324C34-2604-C75D-9560-39B4ECEC24BE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B5317BB-6B1C-DE24-02E5-6AA667A9D7F0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7366A28-9C3F-F13B-385E-F6E4E9958F63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8C66F559-B320-16C1-F808-9EA468F6A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D40C97E-EF94-0DEA-44A9-5755A9A9936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D228DCD-8E1C-C6FF-041D-FAFBF313221E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C8EE1125-F4FB-D9DD-FC71-D8BA925FF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A9667F7-6E65-ECD1-AA1D-6AAE1AC13A2C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EC4ABA2-D045-C983-DD7B-382D0D138DFE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1C5C6C00-B405-92AF-50B2-CB0AB6B8F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9AAA866-5E2D-955E-29CE-84B906D63766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5BD01D3-4670-29D1-FE8F-700D2C5AC556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DC64B891-14DE-00FD-DBA2-0A8C8F786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9C30512-A72B-D159-4545-75971BAA5106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FCA310C-7E47-6248-B2EB-840F9228CF80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1E8BCD08-2F72-BDE4-C8B9-433CB3C31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60EBC5E-816B-9F33-F033-5046C01CFB60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5C3C35E-EA06-21C6-03DE-9D31551C5431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4963CDBD-B06F-DF6D-CBF6-71CB1A55B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144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917080" y="182880"/>
            <a:ext cx="42242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K-SIM, SIMCYP, MOBI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B645C38-047D-9BCE-744F-B9C61D4C34DD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30F0419-F301-1B68-C860-96662B6579B9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55E2AC0-53AE-F1FC-32EA-F46B718DB33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C4308316-F590-1FF5-70DE-6EDCA9862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B5CF7F9-264F-E005-C85A-D0E48E1CD8DA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24278A1-DE6F-46E0-A360-91561E88B983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249C82E3-497E-5D3C-F49F-86D1B8B0A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B67494A-3875-418A-56FD-0654456B55D1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8E86264-547D-139E-BF6C-26AB4FAC20F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8D95D60B-525D-4B08-BEF6-7B6223F8E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A20F222-E731-1721-A3B4-17D4D159EFD8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3E53518-6C5E-8244-AB32-30782EBE790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41A9F283-CEA7-9C14-64BA-4DB4F1DEC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8009987-8C1A-A94B-E3A9-A9B784D4C641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05A9A98-182E-39E1-456A-A5D1A09EB6A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F16DFBC9-42BD-7C18-EB6B-E650FD24F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2438EC7-B4C3-ED50-0056-2B1E99E92ED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A031710-04BB-42BF-FC3E-0974DD4478A7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2866B6F2-AF1B-D885-FB0E-BD4EE100C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9" name="Obraz 28" descr="Obraz zawierający tekst, diagram, Plan, mapa&#10;&#10;Zawartość wygenerowana przez AI może być niepoprawna.">
            <a:extLst>
              <a:ext uri="{FF2B5EF4-FFF2-40B4-BE49-F238E27FC236}">
                <a16:creationId xmlns:a16="http://schemas.microsoft.com/office/drawing/2014/main" id="{65902847-707C-4579-8E1C-380060B93B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7480" y="1207679"/>
            <a:ext cx="7399211" cy="339697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A6237B-33F4-923E-C1EE-53C1760A5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EDDB597A-9816-6D40-69BC-DF0174AC3BD7}"/>
              </a:ext>
            </a:extLst>
          </p:cNvPr>
          <p:cNvSpPr txBox="1"/>
          <p:nvPr/>
        </p:nvSpPr>
        <p:spPr>
          <a:xfrm>
            <a:off x="2917080" y="182880"/>
            <a:ext cx="42242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K-SIM, SIMCYP, MOBI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EA776F78-AE14-7717-63FD-3E0B6B07C3B5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🛠️ Industry-standard PBPK tools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64BE5BC7-6137-3132-3BC3-52071E6DE6B7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Parameterized by physiology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A1A79B83-1323-231D-F385-C0608C625FE6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👥 Enable virtual populations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3BF9B602-6901-1C38-00FF-893C0BF48304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Still model-dependent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77566F9-EC54-8E53-D05A-17C5A7506CDF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F2E53E1-E519-751C-C257-34391FA0AA9B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6EE95D9-A62F-F661-5F49-66CA9329D319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872C99B3-6257-5479-D165-4C0160FA4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C2FE5EA-D1A9-C13A-F420-2B089DE711DE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201D9DC-E652-56A6-8E90-5F567FA5996C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7ED4DDB0-7854-33B8-6237-C2E6C27E0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47DB710-89FD-B003-0A9D-C296FDB89FCC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B23B503-12C1-E5D5-03F6-5DFECBF94161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A0EBC6A5-9876-6D2A-2DCC-C5E234FDA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B929AEF-A5FE-FAC2-EC98-8E8684FC2CE2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8E485C1-7D79-0E92-51B4-CC06A21B1445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31E71F85-65F7-C9D8-12AA-CD852E38F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8F6EA99-6BAE-4B98-28E2-0B015B9B69B2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84207D3-D46D-FDEA-1F62-D92BDBC3AA4C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DF06C2C8-A45D-C6C7-675C-72DC8BC4F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86ACDAB-CD06-ACF3-7521-A50A6570B04F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0ACC45A-A8B1-0416-232C-D48A98D6B5DA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DAF79152-593E-4552-FD72-F254BBA7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265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C4647-3EDE-7134-3C52-B0867DD7C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36EF9E45-45F2-EBB2-26FB-4E4B96099B1B}"/>
              </a:ext>
            </a:extLst>
          </p:cNvPr>
          <p:cNvSpPr txBox="1"/>
          <p:nvPr/>
        </p:nvSpPr>
        <p:spPr>
          <a:xfrm>
            <a:off x="2761592" y="182880"/>
            <a:ext cx="453521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V</a:t>
            </a:r>
            <a:r>
              <a:rPr sz="3200" dirty="0">
                <a:solidFill>
                  <a:srgbClr val="000000"/>
                </a:solidFill>
              </a:rPr>
              <a:t>IRTUAL POPULATIONS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875F806-A644-6513-96EC-AC537157DF6A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5DB7252-0512-8CC6-9857-B73179372C1A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62D8260-1CE9-921E-78F8-C4997D5B73E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0BCDB139-9A67-5C71-36E7-D3F270D09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9CEC808-E751-7E3E-8BF3-7903EFBD18C6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F6C4984-56E4-AF42-73F0-8D0AF46BBB01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6B7D4DFA-84BD-A1CC-610F-13DBA55FD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A7CEF3E-C18B-3B1E-CC1F-B5E1BC70849E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852A088-4DF8-DB66-1EEE-091973BF3547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2E2D1B7A-7046-24D4-E25F-2A1A1A64A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010AD44-9790-6C0C-8B72-7E4547B15B4C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C30FF9D-0875-7367-8696-A4C0B83C617F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13C5E798-0093-D829-9179-EFBF5A4D5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ADBA49D-54D2-5B85-6053-7F76CBA1F6E2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1D8F81E-800C-092F-8F5C-194A7AD8BB9A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30FDC176-E2C6-68E6-13A5-0F58F191A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5A6F56B-E0A9-AD34-951B-F2482AAEBB04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61B6F97-9B80-CCDA-DCF4-B6FF5FDBF2D3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FC0FE505-E258-955D-5563-10EBD93A6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linia, Wykres, diagram, zrzut ekranu&#10;&#10;Zawartość wygenerowana przez AI może być niepoprawna.">
            <a:extLst>
              <a:ext uri="{FF2B5EF4-FFF2-40B4-BE49-F238E27FC236}">
                <a16:creationId xmlns:a16="http://schemas.microsoft.com/office/drawing/2014/main" id="{686EBC36-06D8-88C7-6B98-088A2870FE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7097" y="1130079"/>
            <a:ext cx="7543474" cy="2429471"/>
          </a:xfrm>
          <a:prstGeom prst="rect">
            <a:avLst/>
          </a:prstGeom>
        </p:spPr>
      </p:pic>
      <p:pic>
        <p:nvPicPr>
          <p:cNvPr id="29" name="Obraz 28" descr="Obraz zawierający tekst, zrzut ekranu, Czcionka, informacja&#10;&#10;Zawartość wygenerowana przez AI może być niepoprawna.">
            <a:extLst>
              <a:ext uri="{FF2B5EF4-FFF2-40B4-BE49-F238E27FC236}">
                <a16:creationId xmlns:a16="http://schemas.microsoft.com/office/drawing/2014/main" id="{296FE04B-7FDA-E9DC-B7C1-98E6143D15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6494" y="3654436"/>
            <a:ext cx="7224680" cy="13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32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761592" y="182880"/>
            <a:ext cx="453521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V</a:t>
            </a:r>
            <a:r>
              <a:rPr sz="3200" dirty="0">
                <a:solidFill>
                  <a:srgbClr val="000000"/>
                </a:solidFill>
              </a:rPr>
              <a:t>IRTUAL POPULATIONS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👥 People differ biologically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Simulate distributions, not averages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Identify high-risk subgroups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Personalization starts here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78A0E28-B359-C2CF-D5A4-295F1AAA4022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C435208-F17C-0565-86A1-35AF424E3065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01C1E7A-FE06-8AA7-9F7D-6F3DC94A43E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7DB8040D-DD59-0AE2-B5B2-70A6E040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948A5A5-414D-C0AC-8AD9-7E0DEE1FDD3D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5F396E0-1392-A551-A715-421FC5A080E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4915C584-C704-6EAC-36A4-BC179951C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9DE8461-4CED-8ADC-8D66-5F4B19EBFB55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89CD112-DC6F-6889-C228-7BF13826A783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48350F77-C022-23A0-F75D-837FE4D42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BF5DFE6-B6D7-C944-E16E-C85DC4F04C32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501A45D-267A-84C0-4133-A2200AB3D8D5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F84B2FC7-7503-42EA-BCB3-4CAD5F52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656A521-AC2B-6362-0D44-295BF3B08F47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ED58022-E5D3-EFB0-C0C5-A841A2B98644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98E96CF9-C719-290A-FBD8-4FC6EDF06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E34259B-1159-E8E4-BF8F-22105C0BAE88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21EC549-107C-516D-1974-87B53ADBA3EB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B53AADB7-4F6D-9274-9AEF-FD436A84E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ROLONGED AND DELAYED DRUG EFFECTS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Effects appear after long exposure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Accumulation changes dynamics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Indirect pathway activation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Hard to detect early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0285F4A-942C-C527-3CA7-4932A8C49901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8A9A07B-E4E7-6DA4-A2E1-11C6E8475BE2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CC30583-32E8-3113-5FA4-9CFA4C09CB17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E02945C1-BE74-C394-6906-856986B4F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31B3EF2-EA6F-9A0A-EC50-1E1E63D3F6B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EEB832C-693B-5193-2D37-F182C31B8993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A1B1FDE1-33B8-9D16-514E-E9019C80F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70DB749-3053-88A4-1D01-A11ABADCDBB0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761D28D-ECFC-4BAB-1A10-B9A887461285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F60A4C1C-A06A-A15E-C04A-11D32CE6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5E8156E-FBD1-B8B0-E959-0C688E607A4B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E604FE3-40FF-D39E-4DAE-D37B3F30B62C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A7FBC2FD-E0EE-2CE5-8B57-0B0BD6ED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FA6CE47-083A-37F0-2A56-00420EEE7F1B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E0ED7E7-E8D7-9760-54E6-2B4AB9E7D7D6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1C12CE26-29EF-3757-3BD2-0C493CA2E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D61A1E4-A078-988A-CFBC-97D75720DAFE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10EE20B-5A5A-7108-0994-245E48F5ADB1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49D3940B-8AE9-E5C3-49C4-D2D2723BB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32601" y="182880"/>
            <a:ext cx="559319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HEN TOXICITY IS INDIRECT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☠️ Not caused by direct binding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Metabolites may be toxic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Network effects accumulate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Late-stage failure risk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BD88B23-E43C-A6F0-DCD2-F6024F74962E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E22FE0C-50E3-A0A2-EBFE-249DECD52DB4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1DE9093-1753-01F7-AAB6-D901B51FC0F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F76EF321-F485-C221-579C-72B256A1C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717FC17-FFEA-B927-23AF-0452DB6FDBA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ED752F5-D5F0-CEC0-04BA-394364EEF8DE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BAA0511F-CF21-8678-00C7-3606F615D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A049E28-E8BA-DD6E-FED6-E7F388FAB8E6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A60A7B7-AC79-2609-18F4-F2D1A8302936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D6BDDCC1-6B41-228D-AE87-0442D2EF4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05C4E56-6AA7-7CE7-E95A-8F3E0BCAEA98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428AB6C-8EB8-EDDF-A14B-968E94C6ECE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888B4733-3B13-583F-A78F-D3B62A516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4B76B14-3D6F-11E5-75DD-240D1A92AC11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A9A9F2D-80EC-2ABF-71A8-68A3B5904EC4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0F097810-F54A-471B-9F2E-380D61BEA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019791B-8C77-831C-E366-A50035FD1D43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66CCC1C-96A2-B7CA-58C7-988A54704B84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45B806F7-CA76-B67A-4D07-B632C7A3A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48732" y="182880"/>
            <a:ext cx="716093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M</a:t>
            </a:r>
            <a:r>
              <a:rPr sz="3200" dirty="0">
                <a:solidFill>
                  <a:srgbClr val="000000"/>
                </a:solidFill>
              </a:rPr>
              <a:t>ODELING BIOCHEMICAL NETWORKS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Reactions modeled mathematically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Concentrations change over time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Deterministic system behavior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Core of mechanistic modeling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52B6D45-B625-4CDF-2651-269F84C9510C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C5107175-9967-8540-FF99-94B2DB99E141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CF580A1-0FFA-53F9-FA99-80910CA62A10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1A800621-9139-C487-DC3A-970125E4F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FD0D580-44ED-4E8C-227B-E72264201EEA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F3AA72D-CB16-5A6E-C15D-355578743EA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12C8EEDA-237F-EDC3-7216-96062A3D1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C539E19-D249-2995-DB64-F34A5D3E4F35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0FC4C20-61C9-421C-0045-7AC9C1D770A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23C7F4A5-0FF6-AABC-08F2-2256EE831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BEE0EB5-B296-11B2-F982-D68B5ADB1410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6067105-8B7C-2192-06AD-C98E57FA3908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51A1EA79-BD77-FD28-65CA-5BEC8026A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3D091CE-1BF2-AE5F-3CBF-C36CD97E1D41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D4A06C2-0151-2B51-7A9C-B7DB0C10E749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A6C34510-479C-5A2F-C26A-E5E7E5194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5420E4F-AD58-A75C-4FE6-7C0605C0A520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F82C6B9-B77B-C2AA-F78A-492EEDDC2FC4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B764D5BB-C93E-AD29-3DFB-82B742067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213893" y="182880"/>
            <a:ext cx="763061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U</a:t>
            </a:r>
            <a:r>
              <a:rPr sz="3200" dirty="0">
                <a:solidFill>
                  <a:srgbClr val="FFFFFF"/>
                </a:solidFill>
              </a:rPr>
              <a:t>NDERSTANDING CELLS IS NOT ENOUGH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32E4EF5-42AF-6D86-CB46-DE11A46CF625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11FA18A-5DDE-8F78-3BAA-07D451327AEC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8E57C6A-BCFF-D034-866A-B9AE53D0ACFC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20676961-94BC-D8AD-4A6C-1E9C5A2E1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972A513-2478-EAC8-CF32-9B54B921D39A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F98FF96-94E8-14B6-D3B9-03530793600A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2C5B473E-5602-7BDE-648C-DBEBA159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5A69984F-84D5-5414-4036-4107E7C9D11C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A69EAE2-266D-E232-2F32-67C1480C442B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E319D08E-DE82-6CD1-EEFE-A34124DBA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0FB72AF-EA07-012B-7C78-12A3A5F35EE8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D7B2048-A621-7B89-A8D1-A766AE49BABB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0E6E8667-4013-4FFD-437B-711A39F47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593C62D-FECB-728B-413B-29B86D08EF82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FE00FB8-E7FB-727A-B4E7-58A99CF5534B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2E95BE5B-C9DB-0CBD-870C-F0EF3CEE5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ABABCE0-0A82-2A79-8FF6-58696317F5EC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AB595D5-B340-4EDB-A72F-7E4BB9B58ADB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A1922A38-668D-810A-6797-4AEF2CA31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szkic, rysowanie, szkielet, ilustracja&#10;&#10;Zawartość wygenerowana przez AI może być niepoprawna.">
            <a:extLst>
              <a:ext uri="{FF2B5EF4-FFF2-40B4-BE49-F238E27FC236}">
                <a16:creationId xmlns:a16="http://schemas.microsoft.com/office/drawing/2014/main" id="{F2FF1064-B637-CA88-EC7D-82BF98A230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2107" y="964812"/>
            <a:ext cx="7772400" cy="379255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723120" y="182880"/>
            <a:ext cx="46121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E</a:t>
            </a:r>
            <a:r>
              <a:rPr sz="3200" dirty="0">
                <a:solidFill>
                  <a:srgbClr val="000000"/>
                </a:solidFill>
              </a:rPr>
              <a:t>NZYMATIC NETWORKS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⚗️ Rate constants define dynamics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Michaelis–Menten is a simplification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Multiple reactions interact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Parameters are often uncertain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EA59628-250A-FE84-BE84-A57D02CBE0BD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178B1AB8-5507-B3D0-0279-0F6522810D19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A4FCAC7-9665-742F-B86F-24E53A59480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B24EFE4E-9DF6-B07E-141E-C59FD7129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ECF39D7-D6B5-D2E5-C470-08CA58E4477C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F4AF925-8CA3-8BC3-4761-0D30F4F0861A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2C9D7064-E404-4A29-138C-B43BF569F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42AE204-CEF2-3A77-E1C4-4D60BC984125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0F71CF7-419E-DE17-27A1-CCD6C1B4B3E1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B86C6DBA-8FA8-8DF6-248C-058440401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65CF5DE-F311-720B-938A-350949D3D219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CA70E6-3508-8CDC-7C35-B807BFC60977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DD0F53B6-3AF6-F349-FB17-F0D8D6AA9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E2F2172-6614-001F-6A9A-015A281C3B38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9C73B14-2DF2-5A3E-2491-39E2AA200E6F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8D7EC6C3-3D3B-10CA-E0FB-3009E66C0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2F55417-0F5F-C7C1-397E-3CA8787AAB97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33001BE-68C1-89F3-30F3-21D7BCB45367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0EF8F30D-06FF-80D1-B0CE-108793B5D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YTHON TOOLS: TELLURIUM, PYSB, COPASI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🐍 Define species and reactions as code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Automatic ODE generation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Simulate and analyze dynamics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IT-friendly biology modeling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0BF5346-0453-D105-80AD-DFC7E7D67106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AB13B7C-0B95-99F3-8FCD-EA212A7E74F0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C9FABBF-9A85-F9C0-AD21-0E1A20815FB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A6413A1A-655B-89CB-670B-FC718EB00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E49A4D4-FD4C-F7A8-356F-82998CC54DD5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EAE6DCA-8D76-77FA-40F9-F44B9C8F336E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30D9F16F-1D4C-D50F-97C2-35C0CB16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CD9F382-5076-5CB0-72ED-1FCBF900D2FB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3D6EAD8-138F-F13C-D6F3-9C5D85A32D47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E0084FD5-0228-CF4D-2587-4DFED4CC0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5487842-7660-A80A-3A1E-95ECE746711D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4114617-D851-CB09-69DB-C609A7816162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B04D87B6-6C17-2371-46D4-4CD14487E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288EB11-5601-4C93-90BB-0ABF09282CEC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97BDDD5-2E3E-67B9-3934-0EDADD55CB80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E095A432-0234-1C99-6B52-B2291A02D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82748932-3BBA-FF58-1FE8-447889CDABCB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7BA87D8-478D-AA42-7514-82C9EDC05689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3EBA911C-6338-307B-1348-2F348F416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ADB45A-D3B7-CDB2-B3A5-FEB18A9B5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33E644D7-1983-489D-2B7C-6579B5AE5ECD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YTHON TOOLS: TELLURIUM, PYSB, COPASI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C4096EE-C0AF-7309-E559-F74CD3276845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4A0589E-07F0-C668-093E-3D76F268C3BD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34492D9-6448-8560-097B-931A8227E40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C8967413-8AA9-BB28-D35A-F95040BF3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782AA38-AC3B-A26A-1FB6-6D35879B4871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E8848B8-3BA4-B68E-5573-E6C753EE0E6F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32B73959-9725-5CEC-49FB-3D3684917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A210CF5-2B64-7289-2ED2-492A3C46218D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1C8E316-035B-08FE-9F5A-28E48D17EED5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95F89BFA-8E55-5555-7763-9C3874DAE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ADE96E6-551B-6ADC-BF5A-455AFAA6B57A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89A03C5-9D63-27C9-5E98-7E49EEAF7FD3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3EF8C5F9-CC05-7D55-8669-0A45A8D3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24A1234-2001-9E51-C828-A566E25D6F85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2F9B0D3-28AA-325B-4FC0-E9B83A796987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26363B3E-2199-C151-1566-58656D4E3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64086C9-DF89-1E3C-F79F-898D3919E68E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DF2B110-FEE7-55CB-4ED2-070263ADB5D5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82A130D5-1C35-5C3E-230A-DB8BA847D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6" name="Obraz 25" descr="Obraz zawierający tekst, Czcionka, zrzut ekranu, linia&#10;&#10;Zawartość wygenerowana przez AI może być niepoprawna.">
            <a:extLst>
              <a:ext uri="{FF2B5EF4-FFF2-40B4-BE49-F238E27FC236}">
                <a16:creationId xmlns:a16="http://schemas.microsoft.com/office/drawing/2014/main" id="{B24E8F77-6EAD-C4CF-A3BD-C569D54498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8142" y="1203823"/>
            <a:ext cx="7023039" cy="329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0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854825" y="182880"/>
            <a:ext cx="83487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R</a:t>
            </a:r>
            <a:r>
              <a:rPr sz="3200" dirty="0">
                <a:solidFill>
                  <a:srgbClr val="000000"/>
                </a:solidFill>
              </a:rPr>
              <a:t>EACTION GRAPHS</a:t>
            </a:r>
            <a:r>
              <a:rPr lang="pl-PL" sz="3200" dirty="0">
                <a:solidFill>
                  <a:srgbClr val="000000"/>
                </a:solidFill>
              </a:rPr>
              <a:t> &amp; SIMULATED DYNAMICS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Graphs encode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Equations encode behavior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Simulations reveal trajectories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Structure ≠ dynamics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FB97DD9-0654-206E-4CBE-A4A7B6BEDF53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2C521F2-67C4-6FB5-D126-2F38769C00D7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CDA7BBC2-E9E1-932A-4D36-0D35DD85BBF0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DC94B4F1-51C5-F01B-04B7-CE2726374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F86AF19-EA3F-C746-46B2-70D4209CE11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F5A4567-CE1B-3949-DA23-353420392B56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D177A61D-8419-C878-1E32-3483849F8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02781EE-7EBC-6637-5861-F2A4430559A9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BFE5318-4425-3D7C-FF69-A8BA752DDC4A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EF847A1E-43B7-86E9-7128-645734551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F971FD8-5A3F-123E-12C3-FDA2E6CFB895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913D452-C636-2090-B110-071C5C25505C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D55AC239-E4E1-4E4D-4FB1-6B2486505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EA0DDF7-7A0F-303D-305E-69656F3D17CD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B31A0D4-58B7-759F-2E76-016886DEBF5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EB145604-7491-1184-353C-1AFAB2FC2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A7B2A7A-113C-6940-C9C3-6AD224C3075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4DF0D14-C3DA-8485-D102-CF69FBF560FE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6609EB5C-F0AC-9441-4270-0DC433387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C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14267" y="182880"/>
            <a:ext cx="722986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C</a:t>
            </a:r>
            <a:r>
              <a:rPr sz="3200" dirty="0">
                <a:solidFill>
                  <a:srgbClr val="000000"/>
                </a:solidFill>
              </a:rPr>
              <a:t>ELLULAR DYNAMICS </a:t>
            </a:r>
            <a:r>
              <a:rPr lang="pl-PL" sz="3200" dirty="0">
                <a:solidFill>
                  <a:srgbClr val="000000"/>
                </a:solidFill>
              </a:rPr>
              <a:t>&amp;</a:t>
            </a:r>
            <a:r>
              <a:rPr sz="3200" dirty="0">
                <a:solidFill>
                  <a:srgbClr val="000000"/>
                </a:solidFill>
              </a:rPr>
              <a:t> PBPK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Cellular models feed organ models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PBPK provides systemic context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Multi-scale integration is key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🚀 Toward predictive medicine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30BCBDE-4294-D49E-F7AA-9B715DB41863}"/>
              </a:ext>
            </a:extLst>
          </p:cNvPr>
          <p:cNvSpPr/>
          <p:nvPr/>
        </p:nvSpPr>
        <p:spPr>
          <a:xfrm>
            <a:off x="-29359" y="-497587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B7BF6B5-C77B-E59B-F714-AD4EC2A45753}"/>
              </a:ext>
            </a:extLst>
          </p:cNvPr>
          <p:cNvGrpSpPr/>
          <p:nvPr/>
        </p:nvGrpSpPr>
        <p:grpSpPr>
          <a:xfrm>
            <a:off x="569056" y="1029953"/>
            <a:ext cx="652766" cy="639011"/>
            <a:chOff x="569056" y="744511"/>
            <a:chExt cx="652766" cy="63901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6F85D87-6587-DD3E-EA10-F8F57BD9A0D0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Medycyna z wypełnieniem pełnym">
              <a:extLst>
                <a:ext uri="{FF2B5EF4-FFF2-40B4-BE49-F238E27FC236}">
                  <a16:creationId xmlns:a16="http://schemas.microsoft.com/office/drawing/2014/main" id="{D2C807BF-7FD7-E996-5729-A6B2A33D7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20C9C17-775A-875E-9231-DE69A460003F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6318E28-6ABE-4441-8A8F-D16B5A371773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95A75E4E-A22B-1020-1FF4-D08FBAA50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4E69A61-B42D-6ADB-31F1-5E1BFF62D760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D668DB0B-C58D-046A-49C0-AE129866BB2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1087C327-B608-5113-8CB3-A107FCDA3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C2D1FCA-C5E8-BF06-1790-72C9BC3AEFC3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6376D87-BBA6-36DE-C968-F4CD05781457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D5F94962-63D6-DAE0-FF89-9238919FB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8012918-8D9C-7BA1-603E-B0BAE9ABE867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B1BA797-095B-77C1-E7C9-F0F5DDF6BFF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3B1901E5-31EE-B746-9B26-6972BD945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69E12CB-0C90-A473-E140-9E6EC218AEFA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8894637-65BF-BF98-7C2D-EF2734697750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C59057CB-03C6-2711-A8E0-8A4D5C60D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RECLINICAL STUDIES AS RISK REDUCTION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🛡️ Goal is to reduce clinical risk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Combine in vitro and in vivo data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Filter out unsafe candidates early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Not proof of human efficacy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59459B2-5D18-6C6C-7F4D-8AD3ECF773F9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C5E6D0C-ACAA-406B-1BCD-5E4B23EF3444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5FCC10D-4D32-3F8E-9576-BDBB6018ADE4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4C5FBD99-AC6B-C98E-1996-7E5BE8582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2BDD4DE5-FCCE-A722-94AF-C70803A07E3F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6CEAB4DA-40FB-C9A2-6FC3-A5A668E7AC16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Koła zębate z wypełnieniem pełnym">
              <a:extLst>
                <a:ext uri="{FF2B5EF4-FFF2-40B4-BE49-F238E27FC236}">
                  <a16:creationId xmlns:a16="http://schemas.microsoft.com/office/drawing/2014/main" id="{40DFF3D2-77C7-A87A-6940-B038D151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67A46560-4E61-AC28-4DD4-F078F010AF83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9E40D54F-9283-9F23-6D47-685B57DFD35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Medycyna z wypełnieniem pełnym">
              <a:extLst>
                <a:ext uri="{FF2B5EF4-FFF2-40B4-BE49-F238E27FC236}">
                  <a16:creationId xmlns:a16="http://schemas.microsoft.com/office/drawing/2014/main" id="{9E497938-CFC2-32C6-F028-B48ABB7AB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54C2DB00-7DA6-EE0B-650C-E0B7A0417018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792BAD96-BB81-B421-8D10-9276F011D310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Komputer z wypełnieniem pełnym">
              <a:extLst>
                <a:ext uri="{FF2B5EF4-FFF2-40B4-BE49-F238E27FC236}">
                  <a16:creationId xmlns:a16="http://schemas.microsoft.com/office/drawing/2014/main" id="{65506514-4BC4-98B7-9C6F-0D4C7A59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38" name="Grupa 37">
            <a:extLst>
              <a:ext uri="{FF2B5EF4-FFF2-40B4-BE49-F238E27FC236}">
                <a16:creationId xmlns:a16="http://schemas.microsoft.com/office/drawing/2014/main" id="{28143885-1F19-1222-0C27-00CACF5B60AF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F27A287-B521-42EC-90D3-E2EEBB012211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0" name="Grafika 39" descr="Zwój z wypełnieniem pełnym">
              <a:extLst>
                <a:ext uri="{FF2B5EF4-FFF2-40B4-BE49-F238E27FC236}">
                  <a16:creationId xmlns:a16="http://schemas.microsoft.com/office/drawing/2014/main" id="{804B2733-3DFC-0060-D158-5C5F97023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06E8F90E-9554-CC0B-380F-2E23D3C0541F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2EC82088-C4AA-6474-6062-30B3B3ACF468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Otwarte drzwi z wypełnieniem pełnym">
              <a:extLst>
                <a:ext uri="{FF2B5EF4-FFF2-40B4-BE49-F238E27FC236}">
                  <a16:creationId xmlns:a16="http://schemas.microsoft.com/office/drawing/2014/main" id="{DFDC2422-4434-2384-97CC-83728EE9F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I</a:t>
            </a:r>
            <a:r>
              <a:rPr sz="3200">
                <a:solidFill>
                  <a:srgbClr val="000000"/>
                </a:solidFill>
              </a:rPr>
              <a:t>N VIVO STUDIES AND ANIMAL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🐭 Whole-organism experiments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Capture systemic interactions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Assess PK and toxicity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Species differences matter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03B515B-C60C-683A-84BE-DEE7C777C4EB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5087257-CDAC-468D-DBDE-D7B08BB3F006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7A911E2-C2A0-D616-4B47-91F6D6A3A7D5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3A48E092-76AC-2DDD-F6F4-D8AADBBAB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9723092-49BF-D1CB-0C72-D9695034BA4E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2A0047B-BABE-C31F-AC5D-71FE2B29501D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D2CA149D-6411-30CE-E1D5-DB5F7BAF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C9778C4-1A01-F294-55A8-3FD037C46008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8C1856C-CBCB-F54E-E948-B3B3EEA0B439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AC878CB7-A35F-A1E2-54C5-F44FD213F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F2870B9-344F-AE9B-3D35-B6F39A19C6B9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E896343-C7CC-89AF-5449-7815F1FCA2A0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33BF7F03-F650-E48F-03F0-A65CE55CB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14ADAA8-D582-276C-EA0B-88272BC00C23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11EF2AD-5839-5EB2-4983-37E608C1BB35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4CF31F75-031D-6850-4144-5372A389A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4AAE6FD-7F43-8B36-7328-9DD5B5536D0C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2F55A4D-567D-8C5E-2074-050276AD4C77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AD14AE9B-2C6F-880F-D796-776E1C32D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80077" y="182880"/>
            <a:ext cx="52982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HY ANIMAL MODELS FAIL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62A4E9C-897E-04AC-7895-96897656B3D7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A8DCB20-F9EF-D95E-9111-03960E911D7C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017BD62-5C65-0263-23BF-A830885681D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642A7B4B-AF3B-0A9E-894C-81CFB6CBE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46D93FB-E154-876F-B592-A92C0BB1996C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6A5326E6-84CB-91F0-986C-8BC81B34A97A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C0D1E793-1CAA-E5DE-4984-CD8081D14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ECB82B2-61A1-C222-D5EA-207AC2B8EFE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BF3EBDF-9BEB-0D3C-4C72-FE208E62FAA9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02D61320-A050-CE12-8DB1-B60664167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49A8326-BCF7-7371-7987-D35C1C2E7596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A23C8B9-B4E7-2F5B-A9A3-DBED5418F27B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33442627-4851-CFAD-BF1A-DCB159F81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0F1C479-C94D-2415-63AD-F80BDF61CB58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F0B0FB1-23C0-EBF6-FAD5-D10EDCCAA159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880432A9-477C-FA7F-F775-DC73F430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4D0833A-B4E7-066E-CB6F-11564ED6433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3DD653C-323A-53E4-D2CC-3D2963D69F14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3069FEFC-2455-560B-AD6C-7E2BAE057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6" name="Obraz 25" descr="Obraz zawierający tekst, wizytówka&#10;&#10;Zawartość wygenerowana przez AI może być niepoprawna.">
            <a:extLst>
              <a:ext uri="{FF2B5EF4-FFF2-40B4-BE49-F238E27FC236}">
                <a16:creationId xmlns:a16="http://schemas.microsoft.com/office/drawing/2014/main" id="{EE8305C7-A8B8-76F4-1532-DA55058C37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7097" y="1029953"/>
            <a:ext cx="7426804" cy="368499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39F4DC-5325-8C67-AC25-57CA2275E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96CA0EC2-26D2-C5EC-BC69-9B905110F835}"/>
              </a:ext>
            </a:extLst>
          </p:cNvPr>
          <p:cNvSpPr txBox="1"/>
          <p:nvPr/>
        </p:nvSpPr>
        <p:spPr>
          <a:xfrm>
            <a:off x="2380077" y="182880"/>
            <a:ext cx="529824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HY ANIMAL MODELS FAIL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190CFC33-0BAB-017A-48D2-63AAA4C63434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Different genetics and pathways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CA7A5968-B6CF-FD45-A716-8424AD4A38D4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Metabolism differs significantly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F3E46E16-8F66-E823-D455-313DBD247F5F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Disease progression mismatch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FAA65456-BA59-A946-DBCA-6400E9D00350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Translation failure is common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44D2E95-576E-640E-C462-1DBD19A41F48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0D760A9-6845-E1D9-0E67-ED193C7969D6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5ECBABF-9FBD-C326-70BE-C67D461C97CE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F1CEE3E6-4DB4-1C6C-A7DB-E28ACACC6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912A8BC-B1F5-D103-B5C1-81A8A14B7DA4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80F3795A-A1A3-D19D-EE7A-9410F55ECE1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8D34FCC6-C878-E840-8892-2108594A7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673BEBF-2FE2-A106-8850-168C0EB277E2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D536CCD-4CDD-EC91-74BD-3FC74C21F81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D2B5EDDA-5A85-2D19-E4C0-F2ED369EC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A1DF6C8-8EAD-B3B6-198C-BACB4AF369E6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9824D0C-7193-4E15-D8A7-A0ADE91F9FE7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F282B1D8-2B23-FB35-C4F6-2151D8C2C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E3D0627-4B26-E84B-5DD4-BEA088CB0F1A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11C98A6-16DB-6B55-BC72-80727B904669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CC416ECB-CCF8-1778-1A77-312140601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AF2B968-2066-BF82-A967-75E752F5443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BB98556-9B52-99B7-B688-4C5EC8919F0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B2DD7396-2071-7D90-E128-747ACA698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308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RECLINICAL SAFETY AND TOXICOLOGY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☠️ Identify dose-limiting toxicity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Short- and long-term studies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Focus on organs at risk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Rare effects often missed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62554FD-8AB5-242A-4BBB-C2CF469F7D20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052FACD-57E1-8899-1927-93683F9D8CEB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96AE206-C9DC-6F95-342A-DC5D3F969D81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30816168-7144-E663-8028-D56FA238A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BDD6CAA-A76F-526E-03AB-AFB2FC4DF019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AFEE42D-D895-E167-ED1B-BC9C3BBA1E51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6757FAE1-55AA-8A1C-3E4B-F3DFCFAF7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5418A8A-A407-3E4A-879F-8448A079E273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411F75E-58BE-9FCE-93BD-24C19F9257DF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2523690F-41CF-F3B0-3ABD-7F71E695A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1EBD6F2-2D72-C399-FA18-63237073174D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552E2B5-8892-6292-28AE-820A98DCC65E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56633BD5-FC9C-58D3-2BA3-ACA7D17E2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C1D1660-B2B5-2EA0-FE0B-459DF741B28C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A6F09F6-EC0E-9E39-C6DA-FF9E0DBE4EC0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A84775B2-24DA-46B2-7F01-17B5CD047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373173C-F02D-6AE9-C0F9-43B09EB996A0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F787284-3426-8567-7A79-D80009FEC2BB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6D17327D-AF9A-17A9-C84A-3BC32A3A9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76A764-D883-AE8A-C2C3-35A1037EA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0B36CC8-04F9-7787-6170-77BC7221397A}"/>
              </a:ext>
            </a:extLst>
          </p:cNvPr>
          <p:cNvSpPr txBox="1"/>
          <p:nvPr/>
        </p:nvSpPr>
        <p:spPr>
          <a:xfrm>
            <a:off x="1213893" y="182880"/>
            <a:ext cx="763061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U</a:t>
            </a:r>
            <a:r>
              <a:rPr sz="3200" dirty="0">
                <a:solidFill>
                  <a:srgbClr val="FFFFFF"/>
                </a:solidFill>
              </a:rPr>
              <a:t>NDERSTANDING CELLS IS NOT ENOUGH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BE545547-0845-D82B-0A9F-E353A8854AFF}"/>
              </a:ext>
            </a:extLst>
          </p:cNvPr>
          <p:cNvSpPr/>
          <p:nvPr/>
        </p:nvSpPr>
        <p:spPr>
          <a:xfrm>
            <a:off x="1358722" y="1103252"/>
            <a:ext cx="6012478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🧫 Cells do not live in isolation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652015DE-3B7F-EA1C-6F9E-01055C9EEC12}"/>
              </a:ext>
            </a:extLst>
          </p:cNvPr>
          <p:cNvSpPr/>
          <p:nvPr/>
        </p:nvSpPr>
        <p:spPr>
          <a:xfrm>
            <a:off x="1358722" y="1926211"/>
            <a:ext cx="6012478" cy="107950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🔄 Interactions create unexpected behavior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17B84CFC-3CF3-CAC4-BA3D-DE471248642B}"/>
              </a:ext>
            </a:extLst>
          </p:cNvPr>
          <p:cNvSpPr/>
          <p:nvPr/>
        </p:nvSpPr>
        <p:spPr>
          <a:xfrm>
            <a:off x="1358722" y="3097155"/>
            <a:ext cx="6012478" cy="96521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Many drugs fail despite cellular success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CDC17D26-B5EA-B45E-2093-0292E9FA0F5A}"/>
              </a:ext>
            </a:extLst>
          </p:cNvPr>
          <p:cNvSpPr/>
          <p:nvPr/>
        </p:nvSpPr>
        <p:spPr>
          <a:xfrm>
            <a:off x="1351217" y="4153805"/>
            <a:ext cx="6032861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Context changes outcomes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7735A3F-8AD4-3B22-2DDF-1317D0A057C1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C814342-A2BE-17E0-B21D-D9B031E76B7F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B582F64-BB43-4C40-4C29-52D1DFBE6E10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7DB2C453-DBD1-7D03-71EE-23EC58B1E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B0FB65D-8845-4762-33CF-89E18B2D945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012680F-8BB1-17DB-857F-8E1689A5B413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6CBF22EA-09AF-58C7-7614-572CC362F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0A0051A-4165-DB42-F3AB-15924392D2A4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74348A4-9740-2D19-B7F2-5D1E598C61C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1A4A6903-FEA9-C99E-CB41-574DF9313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42C789B-0714-B6E9-FCA4-89AF6629ED3C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3F2C41E-8D0E-BA71-0B91-0333A500E9CD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27DF2211-8800-984F-6BE1-3D6D51C4E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586B863-A7C1-B0C6-ECB5-4F500E95F954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974C385-8423-4F64-5762-CCD96D508285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917452AF-8278-15D5-D0D9-F3B9A52C1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9CFCEA5-CABB-0FB8-92D1-487B6433DE56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A5CD0D8-D17E-CCE6-101D-FA3368283ADB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2259DDBE-ED34-847F-4300-7A9B2F327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8" name="Obraz 27" descr="Obraz zawierający tekst, wzór&#10;&#10;Zawartość wygenerowana przez AI może być niepoprawna.">
            <a:extLst>
              <a:ext uri="{FF2B5EF4-FFF2-40B4-BE49-F238E27FC236}">
                <a16:creationId xmlns:a16="http://schemas.microsoft.com/office/drawing/2014/main" id="{C2158443-A817-A272-0F75-74020D0725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6272" y="967948"/>
            <a:ext cx="1240947" cy="40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4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82755" y="182880"/>
            <a:ext cx="32928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D</a:t>
            </a:r>
            <a:r>
              <a:rPr sz="3200" dirty="0">
                <a:solidFill>
                  <a:srgbClr val="000000"/>
                </a:solidFill>
              </a:rPr>
              <a:t>ECISION GATES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🚪 Go / no-go decisions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Integrate efficacy and safety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💰 High cost of wrong choice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Bias and optimism creep in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F64F939-38E8-C0E0-FBFC-EC7D1F945C5D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D83A24C-D5B4-643C-7771-769395E0E984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98C1219-7A0F-6D1F-5AA5-71BCD58042A0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ECA86F41-9834-745A-1F1F-794DFA07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BA814BA-B5C8-2F3D-A104-712722592B7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DFF0695-484D-0F6C-3861-A26C6C041B18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39832F14-F87E-3E7C-7873-FAEA59E87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B15B0AC-BD11-5F5D-0AAA-6A9F2C4FE9D7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24DC9E1-8250-A8FF-FB6A-4D32F98B7626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50D416AD-4495-3E07-DC7F-62B853AD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58112CE-E2F6-D422-1637-01899E996274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4A89793-B16B-FA32-A71A-8701555BBE47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9E807F12-9A91-6B90-8230-5DBEA577C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539239E-EF16-EE74-8413-1465E0B3A41D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29B417B-A15A-1326-2D33-8E813C1F03F8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BF79477E-4497-D32D-7189-E392410C7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FF527A7-D1DB-89EA-58FA-897A1FE98EEC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8D0F845-410B-D2EB-F0B2-67B455159778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1E6A1398-1A03-7CB7-C0EB-3E048CD17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LINICAL TRIALS AS SYSTEM VALIDATION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8DDA3CE-BFCA-E6AC-FD53-788C0763FD0D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8D07E81-4663-24F4-83EB-977B07030CCD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49A77ED-2F9B-898D-1CC1-B612896C8549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7B1CCCC9-94CC-FA5D-43C4-8DDB9287F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1D825D1-42CB-6BC4-AA1E-F041CFAF4555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C399E70C-CA29-67DF-464B-DBFCECB98205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0E33CB53-278C-CA2E-E878-BCBEC3D33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9497084-9C5B-C8BF-C56A-BACA80C7DE8E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43C94C4-5C62-821F-3FCE-A9ED920FA0C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2A48FE43-50E7-9BE0-B0E4-48E5D5A2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27C65AD-864A-F9E5-6D55-F2720606BD9B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8B05BDE-D26B-B332-E747-19D514C7EBC6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AB4DBE51-4D7E-CA9B-F232-B982528C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552BA4A-FB65-D832-8B24-E92A6F90415B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873D2B7-F589-BF97-D85F-62C179EB8183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B1FB0DB9-7AC1-2C88-AFE7-255CB0F3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4F95211-B610-CE21-8984-BD26CE61E3EC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DB2DF80-E061-7739-B187-8F0846DA11B7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C41E83A9-745D-5374-38DE-74E991893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zrzut ekranu, Czcionka, projekt graficzny&#10;&#10;Zawartość wygenerowana przez AI może być niepoprawna.">
            <a:extLst>
              <a:ext uri="{FF2B5EF4-FFF2-40B4-BE49-F238E27FC236}">
                <a16:creationId xmlns:a16="http://schemas.microsoft.com/office/drawing/2014/main" id="{343B5F73-78F2-87D8-491C-B93ACE7C58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8503" y="1168333"/>
            <a:ext cx="7128297" cy="313146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6E2D72-D9ED-B385-4FEC-364E1F729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380CC470-D9CC-7400-0B6C-0A9D975EE60D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LINICAL TRIALS AS SYSTEM VALIDATION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12B68CCE-0058-C9FD-534E-AC219F2CE859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Test models against reality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933296C-4598-613C-A905-0967FDE1C79F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Humans as the final system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55F95DBD-A9A1-62E9-7F73-203CDEB588CD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Controlled but limited setting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875F48AE-8BCA-5AA3-5D42-CE65ABF0AAB8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Failure is informative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28FB09C-2EED-E333-A3CE-E26E7118EA91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15AF94D-B410-985E-C077-F8A404FC13DD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E20E61C-8697-B944-27BC-CE554954DA10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7BAC9B7C-8D29-D162-F856-691B3F53E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071C3D6-F27B-E513-04FA-47A60E8E1190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E4E2BD7-B839-AA83-86F3-F49FA990F2FA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7D340661-9464-7F20-8BCA-B2460E1D2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C548F14-9E36-E083-C18F-6CCB9D7A3712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8765421-9AD7-6324-15B2-5DA8B5A839B8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3A05C6CB-DE7A-40D9-3FCF-F95A427A5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BDAAAA30-6B65-0579-CB72-0FA50CD1F5D3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1342687-A68F-A8FD-797F-555634D4E505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70EACDBC-B6CC-65BA-47C3-FD238B558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945B26A-A62D-F138-AA80-264BEA170EC9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80A2323-473E-7976-721E-6E1544881E0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3FBF1501-97FB-F77E-2527-BA2B84B38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1854DCA-A8E1-F58F-EC64-3FF07844643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74194CB-E02B-519D-A08D-30FACFD82139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E487053F-36D8-A857-75F7-13F08FC85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741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22897" y="182880"/>
            <a:ext cx="741260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HASE I: SAFETY, PK, </a:t>
            </a:r>
            <a:r>
              <a:rPr lang="pl-PL" sz="3200" dirty="0">
                <a:solidFill>
                  <a:srgbClr val="000000"/>
                </a:solidFill>
              </a:rPr>
              <a:t>&amp;</a:t>
            </a:r>
            <a:r>
              <a:rPr sz="3200" dirty="0">
                <a:solidFill>
                  <a:srgbClr val="000000"/>
                </a:solidFill>
              </a:rPr>
              <a:t> WARNING SIGNS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👥 Small number of volunteers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Focus on dose and exposure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☠️ Identify acute toxicity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Subtle signals are critical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D34DFB3-38A8-19F1-37D8-F92A6C3050D7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2040C7CD-D5F0-0FD0-B9E4-B7470A938785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06527B7F-2845-8ABC-CB4F-617B641B0BEC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2C90504A-B6E3-DBA4-80F4-764461AB6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929A9B2-7A4A-EB9D-D47E-B577A69D146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E76F4C0-3B83-96AE-EC6C-EA1ED6D33EA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A55A18E3-FA33-B8B1-07EE-1F24D40A6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63AD1FC-BE5D-1021-E79F-0C442B8B142C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621C138-8687-F515-4440-704D072B19A1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5FDAA7A3-4A98-AEA7-ABC5-A86C0E61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33BC292-C77F-F29A-DD4A-674CCC6975AD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9FD2A83-AF62-9202-70C1-E486F4DB339D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C1DC9F8F-D52F-BBCB-BA24-6D6830A97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5E90FF2-D04A-297F-67FF-FF9EC649BCE0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16D8940-2D14-CB61-8BA6-F06A854A1D2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E1EF6CA4-FCCE-2818-62E6-8F2E7124E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B2C481A-ABF0-4A8E-A66F-AED7EC99792F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0735B0B-1666-F371-EB65-C089FD0F3AB9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AED8E05A-32F0-5B49-E90A-6D2F11BD3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28644" y="182880"/>
            <a:ext cx="64011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HASE II: EFFICACY, BIOMARKERS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Does the drug work?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Biomarkers guide decisions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👥 Patient subgroups emerge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Many drugs fail here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16F2A2A-7598-EB99-196A-DD2B763D90F6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D4EF9DD-E058-5B15-6663-8022CB808408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52FF55C-F4D1-5A27-1B70-D3F570239C18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D834D824-5787-66E8-DF21-D3B770A4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9EBF762-4657-C2D9-F0FE-10C5E0B47087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4805B94-6600-ED43-F675-A88571793F0A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E06D980B-9869-148B-FC46-36CF0D55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8FC4E58-3BF6-6B17-FAD1-2E850064CF0A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852E65F-E901-9864-14D1-F1D2158FAD6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3D74F1ED-65C8-24E3-82F0-C5CC36C88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EF3FC97-3228-4C12-2797-E32F12AFF038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33681C9-ED3F-4C3A-02F1-D9BB18B06ACE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A30A93DA-F8DA-58E6-571F-FB893FC61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8F32B64-5A93-4913-9AA6-189CD2C952E3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BFC8F79-1CD0-48B6-FBDB-D9E96E16A31F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003A1F13-3E73-2185-B74A-A7E17561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B59C018-3BED-144A-54D5-F0FA3BDF011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C1921C7-58BA-5D31-852F-05C8747EFF6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FB289F97-C3F3-BED6-87D6-B30AF3D56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HASE III: SCALING FAILURE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Thousands of patients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💰 Extremely expensive trials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Small effects disappear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System-level complexity explodes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70C837A-D85E-151A-B8E2-6125386D20CD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09A812B-D1D0-E2E3-D3BA-0AB6083CB87D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39DBE5C-CBD4-2014-23A9-01B2912923D3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1D958194-D93E-4568-162B-00699C6C1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00C19D7-3F56-C44E-818E-B146E886B14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D284985-8527-D8BA-FD48-7EA942F9BA9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4789F488-8E35-73EE-2BDD-B90F19AEF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5AB04A4-8E30-0531-BAC9-CA16F955C681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3AE46225-473E-5904-8956-0278ADAE65EF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E3F23F1A-74F4-D65B-6BE1-D10DFB590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061A1D5C-9D3C-B9AC-31C9-FB5CAF4A8414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2FC403C-7864-8CF6-98F9-FC4184B60910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EC306478-EECC-5B53-B0C4-897AD0BA2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E8B666F-D783-6B02-2544-10F81549FDFF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F7B55A6-A42B-A4FF-8549-61B1AE0387E4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81F52B52-874B-0560-6448-E37988ED0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3CF45EA-CC6D-3D42-0D1C-B01DC97406BC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516EE75-FC6C-9552-1E72-9C567A4E9810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B45BBAD2-E4C6-8DB6-A32E-829514A75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8FDE6-0A0C-21D6-546A-2BB78FC5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8372237-5685-329E-3011-4AD872BBADDB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HASE III: SCALING FAILURE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B0F1C70-F0AC-C415-9C0E-9960294EC9FB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8EC491A-AB9F-3A1B-4404-A8A03CEA928F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A75BE87-CE8B-90B4-80F1-63E3B0B35D90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BDF095AC-8CE5-CA88-F2E3-5D005CC33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A131C70-3DE0-A438-1E3A-8579B013B7E7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9E8AC4D4-046A-745C-E61B-18175394DB1C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F4383088-B2D2-8D18-5DCE-C78BB17C6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1755CDA-A03E-8DE7-3CB8-C0E42FDDB85C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793E71D-51F3-CB9D-AC62-15CD0EE3FEA8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A9362FF3-147A-D7C8-AF87-3C008D14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33C717CC-C08B-84C4-E59A-84FC6427E8A1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877C816-D8F8-E830-D6F5-0FD8BC1ABE38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57EBE560-99AA-3243-7048-A70F21C3D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83BC1F0-503A-F7CB-6A91-7782CE467534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A138452-D562-722B-B73C-874D1B630245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92C4A02C-C8EC-525C-80F4-68B363DD6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2C1A620-1C14-725E-FF36-9C49CF968EF4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A7A1EC9-279D-7665-780C-AD4BC179F6B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63005D96-E5A9-FA41-B093-6B8D649CB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9" name="Obraz 28" descr="Obraz zawierający tekst, zrzut ekranu, diagram, Strona internetowa&#10;&#10;Zawartość wygenerowana przez AI może być niepoprawna.">
            <a:extLst>
              <a:ext uri="{FF2B5EF4-FFF2-40B4-BE49-F238E27FC236}">
                <a16:creationId xmlns:a16="http://schemas.microsoft.com/office/drawing/2014/main" id="{76D6D510-27AE-878B-A1B0-98BAD55D33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9906" y="1097280"/>
            <a:ext cx="7612495" cy="364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579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E4E76-EA45-1F88-E4EE-D3D8F7263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2C0F3AD-89CA-0832-6367-F3BF3854FC08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HY PHASE III FAILS MOST OFTEN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2D35C8B7-AAD3-6FDA-1C55-8AA557CEAE9F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👥 Population heterogeneity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16DCC800-E036-29FA-4B0F-649905D6FD97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Unmodeled interactions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3776BAE8-2827-9B3C-93C9-5ADAF83FBF01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Overestimated effect sizes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BC774912-FACF-63FD-9DE6-20193D376F42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Late discovery of toxicity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D61AC22-54E1-6807-C2E5-C571A92FB2D8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CE3EDA3-B807-6245-9C6B-8954199CF6EA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80A0D64-D734-28EE-25BA-436578CD961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86C675C4-BB34-A3EC-75F1-412C82C4A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31D2536-8027-2CFF-2BBE-0D277869BE0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033C097-610A-A058-AB6F-499656F0ADA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8689BA98-D03A-C8A4-24D2-43E6B7851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4CA3BAE-3A8D-6514-EA9A-6BCD4D693AB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9F69C7B1-AF2C-8485-9E84-D9C834478837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E67EBE5C-D728-B8CC-2C81-33443A888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4F2C46D-6644-4F00-4ECC-92E4B113BE00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C49B668-41B0-788A-FF33-B5EF0CE8BCE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E67C08E4-6B3F-A0AC-B279-8CF090128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7473EDA-AA7D-320A-9349-AC40A7141B40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B47DF93-A57C-4B41-571F-8A7609033860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024EA498-D08A-A006-FE47-1972F9BC3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3EA4AA0-BA1F-51E8-F50E-0B0007D78173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D6C75E3-1D25-CB9C-2F6D-8AAADA8E91A1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5EDB1FDE-DDD7-0684-CEE5-0D37F4061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5765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746891" y="182880"/>
            <a:ext cx="656461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HASE IV: REAL-WORLD EVIDENCE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🌍 Use in uncontrolled settings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Rare adverse events detected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Continuous model updating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Problems may surface late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A2DAA82-A274-D95D-9857-7616880DBD4A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64479E0-53D2-A01E-D492-64A384FF7889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1BE1088-2CEE-F08C-BE33-6DCB69E66B3C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1F3A47A9-B090-6DA4-5257-FF470904A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95011C54-F098-614A-6500-D02AAC6A3D0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B14C6BED-7E7A-BDB6-B423-8FE569B8720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7752D475-AF72-27E2-277B-4A5C87412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09A213C-2405-D0C4-08EB-88719A913223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AB78225-8289-3227-E040-385BEEED5E47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56363F13-3518-4E65-2F8B-D569642CD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C1B5EA2-C9BF-C719-93F4-BA7105BD945A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EFCD699C-8D42-B926-0A3D-AAAAD47FB046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AB19209C-2671-406D-D328-21066F6AD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0C929AB4-6256-2B31-B7E3-5F1D384E6E06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E6C77F6-5DD4-5E60-0D0F-1154ADE679F6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133454ED-CE15-BED7-5A04-4A32E642B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931F8D6-6485-6733-02E1-D39DB31D522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86CD966-3ACF-72DA-BF17-86C26C686C3D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4B5E74B6-A9FE-A44B-A247-E6F11A8D7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842926" y="182880"/>
            <a:ext cx="837254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OXICITY </a:t>
            </a:r>
            <a:r>
              <a:rPr lang="pl-PL" sz="3200" dirty="0">
                <a:solidFill>
                  <a:srgbClr val="000000"/>
                </a:solidFill>
              </a:rPr>
              <a:t>-</a:t>
            </a:r>
            <a:r>
              <a:rPr sz="3200" dirty="0">
                <a:solidFill>
                  <a:srgbClr val="000000"/>
                </a:solidFill>
              </a:rPr>
              <a:t> A SYSTEMS-LEVEL PHENOMENON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☠️ Not always target-related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Network and pathway disruption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Effects accumulate over time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Hard to predict mechanistically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FC32CBC-7364-D3B5-5826-A4D85076ACCA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78D8348C-B9C8-5EFD-8D17-6587DC509BED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63F3F06B-FDB0-2A52-1C3E-86EDC04B26B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DD0B6F3E-1915-8869-29E6-0D154418A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C9B8488-1B01-3156-3088-D3BFA5350D61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CE04C1C-8C60-DBF2-312D-70EDD1948B61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51D2BFBD-2DB5-665B-A0C1-ECC9C5EC8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9983FCE3-3E08-F9D2-8BFF-2BF563A000B7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9F644AA-DFB6-B042-CA84-93A13622CB5C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AB6D540B-FFB1-D1F5-08E1-D5856AFAF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F144DDF-8B69-BFE7-A8D6-4D96F242E962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16FA1BD-E2B2-3752-728B-6AF8BEAEB61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89F9A580-9211-4F93-546C-75925BF24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25288B9-3F73-2F26-8173-D0368BE9AF9B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C7F7469-0AFE-E7D9-BF2A-40CBDA08958A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835C219A-7651-AED2-21CF-428C24790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98161DF-B192-F5E0-0E73-241C239A201E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6A314D17-42BC-4AD2-1B66-DBD5EF24A95A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7C09D805-C65A-F233-34CB-0D5295320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raz 26" descr="Obraz zawierający tekst,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EA7EF915-ACDA-2D45-D0BB-5B545BD3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65"/>
          <a:stretch>
            <a:fillRect/>
          </a:stretch>
        </p:blipFill>
        <p:spPr>
          <a:xfrm>
            <a:off x="1143000" y="1024306"/>
            <a:ext cx="7772400" cy="3836624"/>
          </a:xfrm>
          <a:prstGeom prst="rect">
            <a:avLst/>
          </a:prstGeom>
        </p:spPr>
      </p:pic>
      <p:sp>
        <p:nvSpPr>
          <p:cNvPr id="2" name="TitleBox"/>
          <p:cNvSpPr txBox="1"/>
          <p:nvPr/>
        </p:nvSpPr>
        <p:spPr>
          <a:xfrm>
            <a:off x="2578048" y="182880"/>
            <a:ext cx="49023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EVELS OF ABSTRACTION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4A4E5220-F3A5-6F9A-756C-9C5AE8643DCE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B025994-892E-B1EA-2C32-101C71424E94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9A1CB63-4965-D4FC-4A72-0066003CFB35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D4D34CB7-2DC2-34EE-060A-164A30A7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636BF67-16EA-4182-E848-037670ED4372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B49F18D-DC7C-5370-CCDD-207591E3230C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4FEAAF30-6E24-485A-7F34-249E72F0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229FCB73-6F90-7C79-99E7-B0D57436DB2F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B29B0C6-FD60-0308-FF3B-05A9CEDAD769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919B49D2-E7A3-1FFA-2D86-4A8C363A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DC8CF348-6E7A-87AD-2EED-FB691B5CF05F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9F17B93-8009-2871-F01E-9F5730B8500B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877B358A-4247-CB3B-8210-84856E9BF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689849E-8993-6F0E-D684-88FFCFE1D1AD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7D146D7-4776-89A5-31B5-C0C7560E56EE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DA94991E-5F08-E7FE-769D-20BEE023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C5DA3D6-DA3E-6829-4D40-E92BAC0E8D45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A297FD3-AC62-38EB-4B69-F593AD839F83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37545225-EBD2-A40F-74CD-B96A6560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RUG-INDUCED LIVER INJURY (DILI)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0D125C9C-F833-2943-FA65-2E6533F48C7B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F5C921F-63B4-7C63-5A43-5CC529C109FF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D467893-15E8-A9E6-B151-92C31A696A1E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BD92A315-3ED1-F4D9-EF66-E7043007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D30E743-8B27-3FEA-D65D-27D349D39F3B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E1EE923-0625-9E08-F401-86568EB88D25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D31796B1-954D-3124-7A53-0CF792E23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24D72DD-2E3E-DB38-43E6-A74750982ACE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E3B09A2-CFDA-7F99-D912-84B3A2EA03A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79F60977-819C-05E0-9CB4-776321478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812B776-8705-A29E-5084-291E59AB8F86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C4C1931-D6DB-938B-17DF-BEEA02148A98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DB8F7AAB-0438-9B0E-E3E9-36AA1A2A6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158ABEA-8C3F-D4D6-DECF-4749D7E337D3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B31869DD-0A8D-3A58-5D15-C92D9FDDD5AC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0902078B-1945-777C-EF4F-9A60118E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2EE38AF-55FE-BF4C-A6E0-553807F8345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CE1A768-B405-7D80-CD17-7A3BBEEFDC90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95082646-D0C7-963E-6A89-C1AE253C6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Czcionka, diagram, linia&#10;&#10;Zawartość wygenerowana przez AI może być niepoprawna.">
            <a:extLst>
              <a:ext uri="{FF2B5EF4-FFF2-40B4-BE49-F238E27FC236}">
                <a16:creationId xmlns:a16="http://schemas.microsoft.com/office/drawing/2014/main" id="{8F0F5CDF-0187-AB94-9F94-AD9868D8E12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646"/>
          <a:stretch>
            <a:fillRect/>
          </a:stretch>
        </p:blipFill>
        <p:spPr>
          <a:xfrm>
            <a:off x="1371600" y="1440728"/>
            <a:ext cx="7294069" cy="307608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4C5677-211A-B74F-D84E-7F1723DE6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8C3C0E58-4314-8313-F2D1-E7B25EEB627E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RUG-INDUCED LIVER INJURY (DILI)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8D088481-8842-C5B5-E8B8-6C9582ADD885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Liver is central to metabolism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828EF4B9-7D99-F791-FB08-71CF4E44E1C4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☠️ Leading cause of drug withdrawal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F4DECB3D-41C5-BBB2-3189-E68F1FA5F7DE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Often idiosyncratic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359ACA59-9098-3C66-C745-F4EF38A173E9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Poorly predicted preclinically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1FDB172-9A49-56FE-EDEE-1B2757D89E63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BFA01FB-5725-BD3D-2AD9-D4B52D078C33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A6A037C-9687-6DCE-709E-A3DD84B7DE93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44A43A3D-B22E-EEBD-C2EC-D82C8FE6A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476720C-FAC2-48C6-AFD7-01C2FCEE0E1B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DF38D61-3680-7984-C515-169E0C1C62F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E305F4C3-891B-40E9-BE3F-8BDB2D227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1A1FD3E-BC64-9409-3AA2-CD6EE91062B9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8FF9E4E-ACB7-0166-CA44-F2131E7DE9B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4BB5DF53-9118-4256-5699-A2B33E3D9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3FF9C7D-0283-54CF-8683-FFAC88A0589E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B18502A-3A5A-BE1E-6943-78233ADD39D1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E15CE9AD-5753-B1A0-496B-716D2D902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79614F62-2876-4AB6-7E94-C9F885A98810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9DF6A38-D522-554B-15DF-CD4EDFDE6741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54BEEEFF-A4A1-F191-0F36-AA44FE2F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6AC450F-D816-B5A1-10AF-235052CBDB50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43B4FAB6-98E9-198F-7C75-609C4EE5E42A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3DF80F0D-8864-82E8-4F8A-6E25154F4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5218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990326" y="182880"/>
            <a:ext cx="207774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L</a:t>
            </a:r>
            <a:r>
              <a:rPr sz="3200" dirty="0">
                <a:solidFill>
                  <a:srgbClr val="000000"/>
                </a:solidFill>
              </a:rPr>
              <a:t>IVERTOX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📚 Curated clinical case reports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👥 Human-focused evidence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Post-approval insights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Ground truth for DILI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8437B24-3FD7-9791-7E52-DD582C465157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0E27FB18-505E-B676-B4CB-4B0B17D95C43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BCDD0A6-F8E2-AD22-AA29-978B9384F398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4F80F09F-7436-73D7-1737-125D9454A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39656C6-EFD4-02B8-6C41-998B487597B6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BF6AF3E-8BD5-7361-36B5-3865EB4122E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BD41031E-F126-7C6F-D5E8-C0589C335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601E79E-1D76-DD98-0303-BC7E9FAB8641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FDCFE2B1-D311-46B2-CBAC-4344A138A3F5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4BE1482D-239D-2776-6773-7EF9BDDD7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A1838F6-0AFE-44AD-82A7-4AA0E7CD06A8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BE98CB66-01ED-D4EB-C316-4CCBA289F83E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01CBB43E-048A-0C88-0799-180742031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2F1179C-4199-899F-5C7C-B14F42202E53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4D3D69D-9B8F-D678-9DBA-9F183A0F6B7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31C663B2-B55D-1E18-42C1-89B158280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CAE3588A-A98E-31E5-886C-544AD463DE0A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E7AFD7D-02DE-782A-A4DB-61AAF1BEBAFC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91352712-4368-38E7-973D-8B595848C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10448" y="182880"/>
            <a:ext cx="70375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B</a:t>
            </a:r>
            <a:r>
              <a:rPr sz="3200" dirty="0">
                <a:solidFill>
                  <a:srgbClr val="000000"/>
                </a:solidFill>
              </a:rPr>
              <a:t>3DB</a:t>
            </a:r>
            <a:r>
              <a:rPr lang="pl-PL" sz="3200" dirty="0">
                <a:solidFill>
                  <a:srgbClr val="000000"/>
                </a:solidFill>
              </a:rPr>
              <a:t> - </a:t>
            </a:r>
            <a:r>
              <a:rPr sz="3200" dirty="0">
                <a:solidFill>
                  <a:srgbClr val="000000"/>
                </a:solidFill>
              </a:rPr>
              <a:t>BIOACTIVITY-BASED SOURCE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Experimental bioactivity data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Early toxicity signals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Useful for ML models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Limited clinical relevance alone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CC3BFC8-DADC-386B-DCF2-EACE8D19EF69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6043DA2-C48F-27A4-03FF-585C131DADE9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4D9F1E51-39FF-00E2-DFC7-4DFB85C504A7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CB7C41F1-E059-B384-6A32-A3403EF04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6AFA65E-6149-D57B-2C3E-35CCBFDA201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095279A-BFB8-E71E-6F63-E67F4A787843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6E4B9350-0563-B5A4-4A0E-12212ED68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BF009C3-B583-3A4D-7A60-9B53A9D8216C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EBD4F69-D98B-3CDA-2D32-6610BDE9163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91C58FA0-2102-4297-9974-8D4B3F913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33BDF5C-4D8D-8121-2942-DF2DB4CEF1FA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F13255A-67BA-E7EA-CB48-E38D686ECF0C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10BC3BCE-D814-8767-2367-30F8A0261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6BA4D5CE-C3C0-EDCB-3E33-BF1718CD82E7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4CD87FB6-23D4-451E-60AC-E0A0710F7501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49E342FD-B59A-C81C-82E5-8DF588DDE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7565BC2-C043-D9FD-4D5F-6BB70C494111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88F90BF-F026-C143-7AEA-6BF79A3C3680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75A77338-2D07-3F5E-D0D5-D8DB0B6E0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636831" y="182880"/>
            <a:ext cx="278473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K</a:t>
            </a:r>
            <a:r>
              <a:rPr sz="3200" dirty="0">
                <a:solidFill>
                  <a:srgbClr val="000000"/>
                </a:solidFill>
              </a:rPr>
              <a:t>NOWN AOPS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Chain from molecular trigger to outcome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599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Causal structure matters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895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Used in regulatory toxicology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191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Coverage is incomplete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C8DDACB2-9BA6-1DC2-B8C9-23DF0BFB64E0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4DB9B97-025C-E6E7-1B64-4495B01D3E5A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861939C-A8F6-6CDC-45FA-1814087CDC7C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CF127C2A-82C9-BE9E-A613-37659A0D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C811ED4-3403-8695-00CB-033E650218B7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598D01F-046D-24CF-AC49-D7431EC9FC8A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D0FA8D43-403E-997F-F835-2E6BB6EFB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B1B43EA-D889-9A69-F693-27EE3F62EFEF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9BFCF3A-BB20-B374-981C-899BDBECDED8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982F2A30-F8BF-006E-683A-93ADAF28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1938EDC-13BD-24B0-E9AE-C75DD2C126AC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40B6AE4-81D9-7C6B-25ED-996FE54877C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350371C0-6FF8-F0A3-13F0-31EFFFE5C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2DACF7C-D302-8E57-54D3-3F602F185FC5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D27A5ABF-0503-119E-D97A-4874FBECA0CB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825BE740-8C7D-1551-B0F8-F9F270FBA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FCBD202-CD88-2F68-61B5-E96E6BAF2E77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7648B195-55F2-B0D0-09BD-E708981F656B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320A6E14-C91F-23D8-1B7E-ECC03286A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23033" y="182880"/>
            <a:ext cx="64123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OXICITY AFTER LONG EXPOSURE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Chronic use reveals hidden risks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Adaptive and compensatory effects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Rare but severe outcomes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Often missed in trials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A5E11B2C-5907-B62E-800A-F3A2F89F7745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E4CB7275-407F-6884-103A-BE411B2D0DE5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658B965-B4E0-7B72-F0B9-B38A9164CAC9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DCF984D2-539D-D15C-F3D9-170F7DF1E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539BD8F1-BCDC-84BB-EDB6-F47079901426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ABA783F-026B-61B7-32EC-BEE4AD307C23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89751BB0-5B0E-3374-88B0-F1834ED1A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D5977C8A-0BAC-691C-7AC9-F35622F23BE0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6F7F093-BEA5-DB9B-9A87-988D106EA65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D7BDDD59-4A66-181F-1061-132D048FF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D5D37ED-1DCB-3B62-F9D4-A5498105EB2F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19DCD16-A29E-F603-537E-F78EF4D98A8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4EC3A1C9-120A-2915-D526-1C25D8F0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F785E62F-758C-A5C1-3274-45C883D59341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C0C0629-A141-91F7-4766-337FE6F0B0C7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A28B37DE-6E9D-8613-0DD4-119D5F210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53ABCB43-2103-D8B7-DDC4-972C34F16CC2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141B267-51C7-A559-36FB-81C8153EC804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B1D2D632-EFD1-DD3E-8454-64FE2B924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76784" y="182880"/>
            <a:ext cx="710482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„A</a:t>
            </a:r>
            <a:r>
              <a:rPr sz="3200" dirty="0">
                <a:solidFill>
                  <a:srgbClr val="000000"/>
                </a:solidFill>
              </a:rPr>
              <a:t>VERAGE PATIENT” DOES NOT EXIST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A9F8A95-F3E1-5B24-A725-90AA76FE58E9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EA5C5D4-AF0D-7E4D-2F84-179B58FC6AC5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3102E572-4810-8745-8F38-6DE0D4232844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7EF39C89-7439-4DE0-16B3-05DD7C913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975D4EE-85D4-496E-4FAB-BD9C91147CC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0615B59-EC27-F4EC-3FDC-F8128BF1BFA3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4182AEE3-025C-091C-0617-64007CB42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19A07B73-FF54-88E2-FD27-948A67F491E6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D1BC22D-3644-1DD1-E02A-20DEA5876599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C032EF14-F089-19AF-0C0B-2C05F124B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94B0AD6-FB69-3F3C-B4A0-3C7240A5F247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578DB5F-AC46-56DC-68A0-2A4B46F72A20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3FF7E875-3C39-4EC5-C920-7493FC8DC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EDA7328-0790-E201-AF25-AA2DDF8223E6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F5C8E80-E861-8B67-2993-48A90F9A8C2F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0FC4F7BC-D988-D0CC-1294-DF494AC7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E4E9CD9C-000B-E574-418D-CD84CD80095B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6EC9A06-D4B3-0703-CF15-1A63A764C70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E23B0489-6421-CBD6-348C-757C48911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zrzut ekranu, diagram, Czcionka&#10;&#10;Zawartość wygenerowana przez AI może być niepoprawna.">
            <a:extLst>
              <a:ext uri="{FF2B5EF4-FFF2-40B4-BE49-F238E27FC236}">
                <a16:creationId xmlns:a16="http://schemas.microsoft.com/office/drawing/2014/main" id="{A9F98EEA-CEA6-D51D-2816-37AF76C399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7097" y="1197869"/>
            <a:ext cx="7524544" cy="325096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9E355-6DB9-CEE5-85C6-BA47043B5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BADAA4FA-606C-1C7C-8950-004E1B27A3F8}"/>
              </a:ext>
            </a:extLst>
          </p:cNvPr>
          <p:cNvSpPr txBox="1"/>
          <p:nvPr/>
        </p:nvSpPr>
        <p:spPr>
          <a:xfrm>
            <a:off x="1476784" y="182880"/>
            <a:ext cx="710482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000000"/>
                </a:solidFill>
              </a:rPr>
              <a:t>„A</a:t>
            </a:r>
            <a:r>
              <a:rPr sz="3200" dirty="0">
                <a:solidFill>
                  <a:srgbClr val="000000"/>
                </a:solidFill>
              </a:rPr>
              <a:t>VERAGE PATIENT” DOES NOT EXIST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A2527D37-7D73-0CC5-D4E5-32F3035E8CDA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👥 Patients vary genetically and physiologically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696CABC-3278-93D1-F512-A0663788306D}"/>
              </a:ext>
            </a:extLst>
          </p:cNvPr>
          <p:cNvSpPr/>
          <p:nvPr/>
        </p:nvSpPr>
        <p:spPr>
          <a:xfrm>
            <a:off x="1371600" y="2211241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Same treatment can produce different outcomes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C600682E-1CF4-F8BD-607D-AA3F86279338}"/>
              </a:ext>
            </a:extLst>
          </p:cNvPr>
          <p:cNvSpPr/>
          <p:nvPr/>
        </p:nvSpPr>
        <p:spPr>
          <a:xfrm>
            <a:off x="1371600" y="339996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Personalized data improves predictions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AEA60895-959A-9946-C976-6A4500D2BFF3}"/>
              </a:ext>
            </a:extLst>
          </p:cNvPr>
          <p:cNvSpPr/>
          <p:nvPr/>
        </p:nvSpPr>
        <p:spPr>
          <a:xfrm>
            <a:off x="1371598" y="424651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One-size-fits-all medicine fails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8360725-A541-FC19-44D8-FDAD27A6418D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35C471C0-8E18-69C4-910A-7525F79CC05E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EF42B05B-F8C3-A4F6-547A-87FC641AA1DC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56E783D5-FD1B-4DD4-C2ED-1B2EAADB2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845CFC2-7120-4D67-AE44-CB035B4A7327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2C04147-6A68-3934-10FD-15264765FBFC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359D3381-069E-0013-96A0-B13AA585A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62504CC-E401-B29E-8B88-31CA1E6823BF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42728C8-7C02-F8C2-937E-931B611DCF9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DFF86F32-9646-D5E2-F60C-9C7CA3659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BD334BD-1B5F-E46F-EA9A-DD47E700C481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7D09B1C-9EDB-DE5E-C789-C4D4B32890A0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0DB1117D-F054-2F80-335D-73D7FB129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98F635E0-C61F-2668-BBDC-56D6E0DD61C1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EDBD323F-73A1-2F97-B798-27F402EC2416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3A8665C3-7697-5C48-78F8-9A26C7F8F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ED27546-A693-40EF-F375-70008C35AE4F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1226F690-5C87-10BC-19C5-C0A448105DC7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8A5AD781-E936-218F-03CD-5D48F6E3D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54718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947012" y="182880"/>
            <a:ext cx="216437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B</a:t>
            </a:r>
            <a:r>
              <a:rPr sz="3200" dirty="0">
                <a:solidFill>
                  <a:srgbClr val="000000"/>
                </a:solidFill>
              </a:rPr>
              <a:t>IOBANKS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📚 Store genomic, proteomic, and clinical data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1" y="2183563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Track patients over years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1" y="3006523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Enable retrospective and prospective studies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7B62229-9352-53F2-9DAD-A8792D78BEBC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1272F22-AA97-BAEE-4C73-C110B7488779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CF60E07-1DE9-0993-FEBF-58D545A76F00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BBA4FE9E-D02C-826A-4365-C068EE760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B047E69-D5E0-9D89-7E6F-738749571600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CB78EDC-D727-72F7-7602-ED979F3C5DAF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24709290-D6D2-F451-5712-463C71615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D6C7EB8-F319-BCF9-4C17-6CEBECE0AC69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90F45C2-0AE1-5D33-EDA2-43621DBD1CC6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B0F7ADB4-1FF1-C5D2-A829-9673393D8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66A9740B-681A-EB4B-CA98-BC919A080381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5332BCC-3B5A-96F1-0131-2AC11C1BB5F5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F706DCE8-6A6C-5058-4FA7-129C25FD4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ED358E4E-E9D2-0C1A-0259-9FE837D0386B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2D7D056-5489-412D-09B6-F0CBF8EC4E51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5525DECC-A1BF-E5FE-75B4-DFAB634E1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D3D17FDA-6D59-55E9-97BC-213F0F6D2513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D96C0411-5743-E3FE-391E-487EAE381424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3B9E3DED-9263-86F7-8171-8A24807D8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Czcionka, tekst, Grafika, projekt graficzny&#10;&#10;Zawartość wygenerowana przez AI może być niepoprawna.">
            <a:extLst>
              <a:ext uri="{FF2B5EF4-FFF2-40B4-BE49-F238E27FC236}">
                <a16:creationId xmlns:a16="http://schemas.microsoft.com/office/drawing/2014/main" id="{268A5FEA-524D-FF4A-F7F5-88E1CCBD55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9325" y="4020220"/>
            <a:ext cx="5671636" cy="730799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225114" y="182880"/>
            <a:ext cx="760817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D</a:t>
            </a:r>
            <a:r>
              <a:rPr sz="3200" dirty="0">
                <a:solidFill>
                  <a:srgbClr val="000000"/>
                </a:solidFill>
              </a:rPr>
              <a:t>ISEASE HISTORY, COMORBIDITIES, RISK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Past diseases affect drug response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Interactions between comorbidities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Risk stratification requires longitudinal data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397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Ignoring history leads to failures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859A158-F699-12A2-A639-903EBB2EA376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AE9769D-EF92-05AC-592A-5807D8019C69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EF3DDF3-A2CF-E098-6EE8-07B4612CEC45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91AAC409-4EC4-AFF6-CD0A-281908D96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CF268DA-91B0-697E-02B5-BF76A788E498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DEA87C8-2C85-7F65-F622-124AFA1779C4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8DE71DC9-A979-8FA7-B539-73A96AAE2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F6C60D7-28EB-A046-9ABA-8C15D9596A5B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1487DC3-5446-9240-CE76-147FDEA3965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A28D7236-E9D5-ECB1-31AC-C7C76A0D5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0900613-827A-ACC8-0650-478DD89FEE35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CE3BB6A-4AD8-F08C-7F65-1B6D7AC52221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05EFCC2F-45DB-FE44-4B69-FC2857C16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47E49E6-92F7-C4CE-2196-FB4CBE1BF9CE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6745D17-AD64-0A69-21D3-1A919C48507C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A49673C0-D4E1-3CC2-376D-CDFB3CE0B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7A9F7ABD-C44B-E5B7-D72A-CEF3283E9A43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2A9EC6B-4EF0-7AFE-81A3-B47863CE4C20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67A83BC7-2950-C8C7-C6CA-76900B3D8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6A00F-F6CD-51F2-00D2-E10BC7C5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43C8EADD-700E-D1A2-D381-FBF367EFFAD8}"/>
              </a:ext>
            </a:extLst>
          </p:cNvPr>
          <p:cNvSpPr txBox="1"/>
          <p:nvPr/>
        </p:nvSpPr>
        <p:spPr>
          <a:xfrm>
            <a:off x="2578048" y="182880"/>
            <a:ext cx="49023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L</a:t>
            </a:r>
            <a:r>
              <a:rPr sz="3200" dirty="0">
                <a:solidFill>
                  <a:srgbClr val="FFFFFF"/>
                </a:solidFill>
              </a:rPr>
              <a:t>EVELS OF ABSTRACTION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575AB5FC-B7CD-BF0B-F29A-531BC4FB9D87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Each level needs its own models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0EB0179E-C0D7-D42C-30CF-405A7D7F4D92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Lower levels constrain higher ones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D3020B2E-528D-2211-E22F-F9452E6491D8}"/>
              </a:ext>
            </a:extLst>
          </p:cNvPr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Data types change across levels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FF8BC97D-BCD0-81D6-1D90-EF3CB42D622A}"/>
              </a:ext>
            </a:extLst>
          </p:cNvPr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IT excels at managing abstractions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8961288-967E-3BD8-DD49-7CB667783BD4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1C30833-B582-8880-0EDB-F13E270E2BB8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906DAB1-8455-EF56-58F0-01F72AB93039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E020C484-9DD2-C291-5C0C-75EACBB7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403E46F6-8597-A91F-F52E-0532F3116C57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E17DD4D1-CA6A-5628-C0CF-5DF7459D7EB0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8947DB47-4EDA-1A58-48B8-D8605926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0A4B388-21B7-9A09-CA17-E880ABA12D60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1B3B610-14F6-3904-6C3E-492679894864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B061EAC1-F877-E684-CB1F-B7E76C55F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F760755-6525-B7CB-1096-492847759EAF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3180097-39FB-9EBD-C311-DCBAE5FC952D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20777C0A-AE40-3931-307F-F3F15AB5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EAF7575-199C-8781-5DD8-AB6AD61DB31A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98CFD98-510A-9916-86F2-C7437A59EF83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781BCF15-54D3-C47A-E6F2-0141CDB7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D34A08B-AFF2-7755-60F5-D0D7B47C7B45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CE87C00-785C-D216-0AB0-A3AB28CD59CA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DDEB499C-65CA-9F96-ABBD-4EEFBE85E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83792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880084" y="182880"/>
            <a:ext cx="829823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TRATIFICATION </a:t>
            </a:r>
            <a:r>
              <a:rPr lang="pl-PL" sz="3200" dirty="0">
                <a:solidFill>
                  <a:srgbClr val="000000"/>
                </a:solidFill>
              </a:rPr>
              <a:t>&amp; </a:t>
            </a:r>
            <a:r>
              <a:rPr sz="3200" dirty="0">
                <a:solidFill>
                  <a:srgbClr val="000000"/>
                </a:solidFill>
              </a:rPr>
              <a:t>ADAPTIVE TRIAL DESIGN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Patients grouped by biomarkers or genetics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197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Trials adapt based on emerging data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3493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Improves efficiency and success rates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7897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Requires robust IT and modeling support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0BE64C6-8A0F-942A-C709-07F7B1B1D5C1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4D818C2-3922-7686-43F8-42BDD869F118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1CD7D53-0F41-F1AF-6F90-0282C173BC26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7D19052A-37F9-4753-76F1-6541684BD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D519C07-84D8-4A84-8F60-C36D19E5493A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38CA8115-41C3-028D-A06B-35E48F353405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35E9C94A-8554-94BD-C85B-C9ED3C12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9753846-188F-E143-79AE-393E23720D41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5A61B484-EEA5-648A-25B1-DDDF4279833C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7D0EED8B-6DB3-8D82-68CF-EEF1FBBD0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A88ED112-7978-AD15-4891-BE36D9BAA331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62703DB-3BC2-9957-2DCE-0D2F17D96B86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3AA0FE58-1366-B071-DB0A-808FC676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5075313-898C-7C30-2852-D15AEFB0106C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19BB35B-6D9E-0B6F-6CC0-053AC52E4457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F339DCCC-0F62-57AF-A3F9-AE3390BAE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1A25F23-B948-DBE1-7F99-F1BE845CD8BC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072E2793-5A57-DCFF-3474-B962CBDB94B3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DD5DCE81-DE45-047B-A0FD-6CC8DAA14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AA5ED-86EA-BE86-9713-343F2985A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C5C00BFD-D568-F38F-1DA0-4D6E3557CF70}"/>
              </a:ext>
            </a:extLst>
          </p:cNvPr>
          <p:cNvSpPr txBox="1"/>
          <p:nvPr/>
        </p:nvSpPr>
        <p:spPr>
          <a:xfrm>
            <a:off x="880084" y="182880"/>
            <a:ext cx="829823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S</a:t>
            </a:r>
            <a:r>
              <a:rPr sz="3200" dirty="0">
                <a:solidFill>
                  <a:srgbClr val="000000"/>
                </a:solidFill>
              </a:rPr>
              <a:t>TRATIFICATION </a:t>
            </a:r>
            <a:r>
              <a:rPr lang="pl-PL" sz="3200" dirty="0">
                <a:solidFill>
                  <a:srgbClr val="000000"/>
                </a:solidFill>
              </a:rPr>
              <a:t>&amp; </a:t>
            </a:r>
            <a:r>
              <a:rPr sz="3200" dirty="0">
                <a:solidFill>
                  <a:srgbClr val="000000"/>
                </a:solidFill>
              </a:rPr>
              <a:t>ADAPTIVE TRIAL DESIGN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D126BEEF-AFF8-9592-CE49-E1E3AA81D2CA}"/>
              </a:ext>
            </a:extLst>
          </p:cNvPr>
          <p:cNvSpPr/>
          <p:nvPr/>
        </p:nvSpPr>
        <p:spPr>
          <a:xfrm>
            <a:off x="-29359" y="-411590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DAB84C1B-8F29-D8E5-1F4B-B2FB33A9F73E}"/>
              </a:ext>
            </a:extLst>
          </p:cNvPr>
          <p:cNvGrpSpPr/>
          <p:nvPr/>
        </p:nvGrpSpPr>
        <p:grpSpPr>
          <a:xfrm>
            <a:off x="589439" y="1877563"/>
            <a:ext cx="612000" cy="612000"/>
            <a:chOff x="589439" y="1433673"/>
            <a:chExt cx="612000" cy="612000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7A74CEA-60F2-2D47-FE58-70AD2C032EFD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Igła z wypełnieniem pełnym">
              <a:extLst>
                <a:ext uri="{FF2B5EF4-FFF2-40B4-BE49-F238E27FC236}">
                  <a16:creationId xmlns:a16="http://schemas.microsoft.com/office/drawing/2014/main" id="{0189CBAA-73D6-1C78-D67C-166A4A0E7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A3C8FC8-60CF-51A2-1EC3-0BC8C540430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418A157-CBB3-A583-5F2E-D85FC4CD61B8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Koła zębate z wypełnieniem pełnym">
              <a:extLst>
                <a:ext uri="{FF2B5EF4-FFF2-40B4-BE49-F238E27FC236}">
                  <a16:creationId xmlns:a16="http://schemas.microsoft.com/office/drawing/2014/main" id="{11AF3E97-1E6A-2407-226A-FB1B6A154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F98823BC-5EC1-5276-9F90-D1F965967317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7F874A7F-FF45-0DAC-7EA0-0C5519AB886D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Medycyna z wypełnieniem pełnym">
              <a:extLst>
                <a:ext uri="{FF2B5EF4-FFF2-40B4-BE49-F238E27FC236}">
                  <a16:creationId xmlns:a16="http://schemas.microsoft.com/office/drawing/2014/main" id="{754BCCCC-0A94-DBA7-AE3C-1A80176E5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7158F03-2E06-2545-4BE2-E95579D4BB69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608B881-185C-6BAD-F859-A2A63088A5A5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640681A8-E201-E44D-5B66-B0E89BCF6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D2AA70A5-DFFE-9627-F41D-4A0386EE8AFC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AAB5A9E5-C813-7B31-C3C4-640A99AD9BE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F1813C49-E5F9-0CAD-7574-F08C51DF7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C7B451E-7CA8-01E7-DCB6-C8A8AC62F3E8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37AD8F3-10EA-4646-D559-530B6146A069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35DDB9EF-78CB-1AC9-4505-BE21CDC2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pic>
        <p:nvPicPr>
          <p:cNvPr id="26" name="Obraz 25" descr="Obraz zawierający tekst, szkielet&#10;&#10;Zawartość wygenerowana przez AI może być niepoprawna.">
            <a:extLst>
              <a:ext uri="{FF2B5EF4-FFF2-40B4-BE49-F238E27FC236}">
                <a16:creationId xmlns:a16="http://schemas.microsoft.com/office/drawing/2014/main" id="{F4C7435C-49E1-101A-589F-D648B765B4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7097" y="1301292"/>
            <a:ext cx="7498865" cy="32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73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169009" y="182880"/>
            <a:ext cx="772038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HEMICAL AND BIOACTIVITY DATABASES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2DC787E5-AF60-7341-5A36-E77D8624DDD9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43123A83-A37F-B846-ECB5-A382140A4E2A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B720F654-8553-F6D0-F0F7-B19E80798C1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Koła zębate z wypełnieniem pełnym">
              <a:extLst>
                <a:ext uri="{FF2B5EF4-FFF2-40B4-BE49-F238E27FC236}">
                  <a16:creationId xmlns:a16="http://schemas.microsoft.com/office/drawing/2014/main" id="{20755BBB-C69F-5512-FDCC-6F8497901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C6F17EC5-EF08-541B-A830-450BD8182F7E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590CA7F-4826-23C6-60CF-5456FF6C1B96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Medycyna z wypełnieniem pełnym">
              <a:extLst>
                <a:ext uri="{FF2B5EF4-FFF2-40B4-BE49-F238E27FC236}">
                  <a16:creationId xmlns:a16="http://schemas.microsoft.com/office/drawing/2014/main" id="{A4D16AD3-894D-6F7F-6EC2-DA343D48A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B1158E7D-DF5D-C7ED-AAE0-A01DF647DC5C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42028BC8-9E92-D4DF-D172-D16BF5FE330B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Igła z wypełnieniem pełnym">
              <a:extLst>
                <a:ext uri="{FF2B5EF4-FFF2-40B4-BE49-F238E27FC236}">
                  <a16:creationId xmlns:a16="http://schemas.microsoft.com/office/drawing/2014/main" id="{76D6BD63-98D5-3A8B-B4B6-8FB52526D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3DDE6CDD-C860-5E00-2BF9-DAA574701EA6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8EA3510B-8D97-80F7-C067-1FAB94D073CB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Otwarte drzwi z wypełnieniem pełnym">
              <a:extLst>
                <a:ext uri="{FF2B5EF4-FFF2-40B4-BE49-F238E27FC236}">
                  <a16:creationId xmlns:a16="http://schemas.microsoft.com/office/drawing/2014/main" id="{FACC28F9-B3DB-7B76-22C9-3E6E1D3A0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461B23F3-C716-2996-ADD5-95F93C7945A7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78BE4E04-D3CB-E822-8EB8-9AD6C32A4B4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Komputer z wypełnieniem pełnym">
              <a:extLst>
                <a:ext uri="{FF2B5EF4-FFF2-40B4-BE49-F238E27FC236}">
                  <a16:creationId xmlns:a16="http://schemas.microsoft.com/office/drawing/2014/main" id="{05CA6404-173B-6BA2-6EEA-DAA69BCF9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649F79FB-C5B3-ABC3-B0F8-0BAA0A7168AD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A3A5F9D2-74C8-A5DF-C569-6EC96B73A579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Zwój z wypełnieniem pełnym">
              <a:extLst>
                <a:ext uri="{FF2B5EF4-FFF2-40B4-BE49-F238E27FC236}">
                  <a16:creationId xmlns:a16="http://schemas.microsoft.com/office/drawing/2014/main" id="{BEDAEFB7-E316-D8BB-17FF-68290DCDA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pic>
        <p:nvPicPr>
          <p:cNvPr id="60" name="Obraz 59" descr="Obraz zawierający tekst, zrzut ekranu, Czcionka, logo&#10;&#10;Zawartość wygenerowana przez AI może być niepoprawna.">
            <a:extLst>
              <a:ext uri="{FF2B5EF4-FFF2-40B4-BE49-F238E27FC236}">
                <a16:creationId xmlns:a16="http://schemas.microsoft.com/office/drawing/2014/main" id="{1B5D3430-6475-ACA6-20EF-41FF418147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9510" y="1168088"/>
            <a:ext cx="7772400" cy="3652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71D4BD-5462-FCB9-C892-C12859695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0BEFCB5A-5683-30F3-F2BA-B98FD4AA25A5}"/>
              </a:ext>
            </a:extLst>
          </p:cNvPr>
          <p:cNvSpPr txBox="1"/>
          <p:nvPr/>
        </p:nvSpPr>
        <p:spPr>
          <a:xfrm>
            <a:off x="1169009" y="182880"/>
            <a:ext cx="772038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HEMICAL AND BIOACTIVITY DATABASES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D9E0756A-EA2C-A39D-1DCC-F6211A2E7D38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ChEMBL: bioactivity of small molecules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035D8749-EF59-48D0-F363-B49CDF9DC7BF}"/>
              </a:ext>
            </a:extLst>
          </p:cNvPr>
          <p:cNvSpPr/>
          <p:nvPr/>
        </p:nvSpPr>
        <p:spPr>
          <a:xfrm>
            <a:off x="1371600" y="22081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PubChem: chemical structures and properties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5883F3AA-8FDA-502C-0D77-7E8D8AF67356}"/>
              </a:ext>
            </a:extLst>
          </p:cNvPr>
          <p:cNvSpPr/>
          <p:nvPr/>
        </p:nvSpPr>
        <p:spPr>
          <a:xfrm>
            <a:off x="1371600" y="30447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Useful for virtual screening and QSAR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0789A2E8-7F79-02A5-3AED-2961B3E6BCEC}"/>
              </a:ext>
            </a:extLst>
          </p:cNvPr>
          <p:cNvSpPr/>
          <p:nvPr/>
        </p:nvSpPr>
        <p:spPr>
          <a:xfrm>
            <a:off x="1371600" y="38676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Data quality and curation matter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76233EE0-7573-E24E-7566-02C3C487756F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6" name="Grupa 25">
            <a:extLst>
              <a:ext uri="{FF2B5EF4-FFF2-40B4-BE49-F238E27FC236}">
                <a16:creationId xmlns:a16="http://schemas.microsoft.com/office/drawing/2014/main" id="{820A36D1-52D0-98B5-2655-3C41FA8ECC1D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3C638AA4-F1D1-574C-28D1-F7EE587F0B5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Koła zębate z wypełnieniem pełnym">
              <a:extLst>
                <a:ext uri="{FF2B5EF4-FFF2-40B4-BE49-F238E27FC236}">
                  <a16:creationId xmlns:a16="http://schemas.microsoft.com/office/drawing/2014/main" id="{5E27C3A6-B831-8CD1-622E-798F39148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1703C811-2070-EF35-C0EE-820A64DA96F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0D24CEC8-FF4A-448B-F693-B8EDFCFD47FE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Medycyna z wypełnieniem pełnym">
              <a:extLst>
                <a:ext uri="{FF2B5EF4-FFF2-40B4-BE49-F238E27FC236}">
                  <a16:creationId xmlns:a16="http://schemas.microsoft.com/office/drawing/2014/main" id="{DB212708-7873-3755-7D16-A5F85038C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6C7D614E-C5C8-F9DB-81CF-9DE45458AC43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360660F3-0C76-6DF4-6780-47C519AD8187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Igła z wypełnieniem pełnym">
              <a:extLst>
                <a:ext uri="{FF2B5EF4-FFF2-40B4-BE49-F238E27FC236}">
                  <a16:creationId xmlns:a16="http://schemas.microsoft.com/office/drawing/2014/main" id="{7DED40CE-2510-3439-948A-22D56C09E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B247E863-95AC-0E63-33FB-F8CDDD884AE4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77A738B8-A841-E897-445C-C830B9E7947C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Otwarte drzwi z wypełnieniem pełnym">
              <a:extLst>
                <a:ext uri="{FF2B5EF4-FFF2-40B4-BE49-F238E27FC236}">
                  <a16:creationId xmlns:a16="http://schemas.microsoft.com/office/drawing/2014/main" id="{A8916333-257A-D2AF-3D3E-37B56B8F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50" name="Grupa 49">
            <a:extLst>
              <a:ext uri="{FF2B5EF4-FFF2-40B4-BE49-F238E27FC236}">
                <a16:creationId xmlns:a16="http://schemas.microsoft.com/office/drawing/2014/main" id="{CF64AABA-E319-8B49-ED70-43802C3E557B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51" name="Owal 50">
              <a:extLst>
                <a:ext uri="{FF2B5EF4-FFF2-40B4-BE49-F238E27FC236}">
                  <a16:creationId xmlns:a16="http://schemas.microsoft.com/office/drawing/2014/main" id="{12ADD660-D15A-1B18-E3D0-D234EAEE0F9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2" name="Grafika 51" descr="Komputer z wypełnieniem pełnym">
              <a:extLst>
                <a:ext uri="{FF2B5EF4-FFF2-40B4-BE49-F238E27FC236}">
                  <a16:creationId xmlns:a16="http://schemas.microsoft.com/office/drawing/2014/main" id="{BF4EC150-A11E-C6F5-ADB9-94586A8C2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56" name="Grupa 55">
            <a:extLst>
              <a:ext uri="{FF2B5EF4-FFF2-40B4-BE49-F238E27FC236}">
                <a16:creationId xmlns:a16="http://schemas.microsoft.com/office/drawing/2014/main" id="{15DDE933-5A8A-538B-3D83-05309AB89F8F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57" name="Owal 56">
              <a:extLst>
                <a:ext uri="{FF2B5EF4-FFF2-40B4-BE49-F238E27FC236}">
                  <a16:creationId xmlns:a16="http://schemas.microsoft.com/office/drawing/2014/main" id="{2C02C0A3-6CDE-4CC5-AA29-6E1AB4B66514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8" name="Grafika 57" descr="Zwój z wypełnieniem pełnym">
              <a:extLst>
                <a:ext uri="{FF2B5EF4-FFF2-40B4-BE49-F238E27FC236}">
                  <a16:creationId xmlns:a16="http://schemas.microsoft.com/office/drawing/2014/main" id="{7C34F434-A7C6-DCA2-8286-C285C3517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7335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12853" y="182880"/>
            <a:ext cx="703269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TRUCTURE AND INTERACTION DATA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PDB: 3D protein and ligand structures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STRING: protein–protein interaction networks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Connects molecules to cellular pathways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5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Coverage is incomplete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39176FB-FDE4-8DD1-5BC1-12B6AC5ECEAF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F6C1FB4-B7A9-A79D-3191-EC310B5FED6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54E184F7-93B9-DA44-55D8-1FD0DBAF5766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AB7D86E7-3516-87AF-C1CE-C8BDEFE64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ABDDAC87-2B0D-D0E4-9509-E6DF105A1A80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192BA079-FC49-BA58-06B0-E9A49C13AEE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37DAFA51-1690-650F-394E-9D9BF081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3B4EBD0F-EEBE-DF83-CC33-56C0296D5434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6C999E3-0D30-858B-6B45-3CDA2CD595FA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51750BE7-7E0D-CDCA-5968-E342998AC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8AC6D793-3B31-8564-CB4D-D77FC24C59CE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ED2B3A3-BA14-D09D-5061-47B5DDE206BC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5D946A17-3AA9-AB61-8265-C902F5E5F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30C3C74B-CD69-A068-91DE-07823ED87990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37FE2B9-1553-2180-9047-A29F93116FB9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C32DA1C9-C6BB-721D-F5C0-A479A5735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9223BC5F-6A33-C0CF-591A-E950F81C860D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BEFAC02-36BC-C790-E0C6-BF66A0D644F6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DEC2341F-3D00-36FD-4E7E-89541E08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24773" y="182880"/>
            <a:ext cx="54088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T</a:t>
            </a:r>
            <a:r>
              <a:rPr sz="3200" dirty="0">
                <a:solidFill>
                  <a:srgbClr val="FFFFFF"/>
                </a:solidFill>
              </a:rPr>
              <a:t>OXICITY AND SAFETY DATA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☠️ High-throughput toxicity screening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Early prediction of adverse effects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Supports ML and mechanistic models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Limited direct clinical translation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5BDE341-F437-792B-E1F1-116499E03F59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3EA9732-90E2-7738-7594-79802CD48BAB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9558B12-C5F0-47C7-1D1A-2454F3E80F31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9BCE6BF6-C281-FD00-3D30-2539BDB33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0649045A-C471-8484-DF5E-D37E0DEFEF7B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D12CA450-F250-6805-A1C6-0145BA4B4E63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7964BE0E-DEC9-C23A-111A-48F3B9DE9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08E6FB4-AA7F-4846-86F0-863064830046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30D657E-D809-C404-CFBE-8C8C618D206F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F7667177-834E-01D8-F9CF-26B39121A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C967A744-BBF7-83F1-0A4B-C801BEADA888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C147ED51-46E8-B2F6-940B-7E66714E8A43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D63F7C9A-74F1-675C-633E-336B520A5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8C1CA822-5320-85C9-100A-B2D82F9E2155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10DCBBF-5534-9E99-2EDF-80723123740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15EF5F58-8853-6A59-DBE5-A8DFAB30C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AB1CB92-BA13-2AF8-9EB4-50A4F9B31DF4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ABAC57A-34A7-8D7D-36BD-9A16090BA755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84FDB333-99FE-FAE5-5FCB-00B68A9DE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519812" y="182880"/>
            <a:ext cx="301877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LINICAL DATA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📚 ClinicalTrials.gov: trial protocols and outcomes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FAERS: post-marketing adverse events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Useful for real-world validation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42062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Enables retrospective analyses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55722B6F-31FA-D0D6-8E70-F89C74872C04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CE1562C-D8EE-DA09-4789-B27043E95E81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2F3A0992-239D-6530-A2BA-2DE128D7A1C8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40E73A0C-CF14-8CED-8FC9-0641975B9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86D2F340-E6F2-7EC8-AA20-5E44FDB2F14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9C30CAA-D865-00F9-C638-D331005F8E4D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8764CFC3-61A6-2825-EC62-B4D1E6621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AB0C960-0D14-5B67-2308-3AC50598F289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CBAEC13C-55D5-E96A-C890-5CA8ABA82B2E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DBDFB30F-528A-1EA0-C85B-32642D8F4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42FCCD6-4781-ADF8-63EB-5F5E4E23DB5E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FE3571A3-0093-0DC4-0ED1-B57C5D37018D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996A9417-7837-2B3F-D3F5-F7FF0C0A0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C0E1B165-AA6E-3273-A950-E4AFD15D98E2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CC471F6E-CCC6-6554-9B45-745A301F266E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1E0C7FEE-67AC-7A29-D56D-4B520A7BD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517BFB6-8611-A474-19C9-7BF7413A5D86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89A3B24B-B057-B8B3-137A-87B12ED0F830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171F68E4-EBB8-8417-F075-C196223B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07806" y="182880"/>
            <a:ext cx="64427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U</a:t>
            </a:r>
            <a:r>
              <a:rPr lang="pl-PL" sz="3200" dirty="0">
                <a:solidFill>
                  <a:srgbClr val="FFFFFF"/>
                </a:solidFill>
              </a:rPr>
              <a:t>K BIOBANK, ALL OF US, FINNGEN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Store genomics, proteomics, and clinical data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81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Longitudinal patient follow-up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311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Support personalized medicine research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533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Population biases and access issues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F217098-BDCD-FFBD-8A87-2C1977BFB743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A20B0ECE-C451-538A-71BF-796CCF9063E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96FDCD5-234B-05B8-FB3A-458BE725DD95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91CF3C48-3BBA-72A0-4136-06E1F61B7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22B8A376-A25A-8E06-8150-01A3289D2170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BAAB824-59A0-71C5-9369-799D1A297FA7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2F68A339-FACF-6946-6071-E853C041C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EDDAB5F5-D08E-FF97-DBB5-46546A19AE48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E06F4563-5E21-EFA1-3498-72AF476CEFD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B3EA716D-92C9-B6B4-156D-99ABADE8D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A36F60B-3A0F-AD4E-A7E8-6892BF90C7D5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06ABFFC7-C038-5782-5678-AE4E14A8CE32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E79E9D05-0637-5924-5DD0-E40F83A45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8FCA656-E785-6DCF-446E-1CA54DCBC8BB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066EF00F-B7C6-1FBC-4A8E-788570243CE1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AC1A95A3-5E20-A235-D0EF-798447AD4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9055A07-A74C-1373-6950-6765851FC00C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52B8746A-5541-64CA-4B0C-CE9B9C24F4EE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A7C11931-748D-DD0D-EF28-DF333B72C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LASSICAL MODELS VS MACHINE LEARNING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70BEEC9-01A6-2A64-805E-B99E6E5AD3CF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47531C1-38D4-00D3-868A-F6D2F766FD8C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BF6ACAE1-2867-7FDA-C281-0486AD513AE3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4B1FD1D0-849D-0BB3-E682-FB2770FEB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690D6002-0800-9D79-7F60-A2A3263A0D1B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09D1C507-BD09-97AD-117F-E68473566BD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933F0CE6-E067-D88D-6BBF-98FE2022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7B690521-AC1C-9745-8957-7502E3532AA0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850EF60-EC80-1367-A994-1230EA9F1D25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0877BEBD-832D-F71D-5AD6-514E6904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8C2EBB4-A525-5868-8D9A-80C0026CD19C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AFEA750-EE13-E541-67CC-06519E789FC6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4BF005B6-12D2-BF9A-647B-AD39BBFAA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2730519-273A-F49D-2C31-198CA2F4E0D3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1D56F3A1-CAF6-5567-3619-AB2495A6E7E2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1AE587D8-E266-4CE7-805E-871423AF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38DB9D0-34B8-15D8-0661-FDC198EDFE8B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27562505-F3ED-7EDF-F588-844A0AD123F4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5519F0B4-D93D-E68D-2B14-5F01ECCB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zrzut ekranu, diagram, Czcionka&#10;&#10;Zawartość wygenerowana przez AI może być niepoprawna.">
            <a:extLst>
              <a:ext uri="{FF2B5EF4-FFF2-40B4-BE49-F238E27FC236}">
                <a16:creationId xmlns:a16="http://schemas.microsoft.com/office/drawing/2014/main" id="{5E10F04A-04D2-EA07-4EC0-C8DAAF5A1E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0276" y="1166146"/>
            <a:ext cx="7391400" cy="323910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28651-379E-8D87-30F3-350FF2B22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3B6B466F-9198-C793-6015-64E0564707DE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LASSICAL MODELS VS MACHINE LEARNING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BB9D7687-8B61-E941-4D62-934ADFB93385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Classical: mechanistic, interpretable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76331658-532C-F009-226C-95525FE890B6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ML: data-driven, often black-box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C728B931-8CB3-9FD8-49B4-89B3E5D3332E}"/>
              </a:ext>
            </a:extLst>
          </p:cNvPr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Trade-off: explainability vs accuracy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74A121D1-F0F5-AA0B-E4E8-C317F1A1F8F5}"/>
              </a:ext>
            </a:extLst>
          </p:cNvPr>
          <p:cNvSpPr/>
          <p:nvPr/>
        </p:nvSpPr>
        <p:spPr>
          <a:xfrm>
            <a:off x="1371600" y="38536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IT students design and integrate both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6773DDE-5E24-F2BA-5984-E782C90BB5E6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B1AA05A3-3832-DC9F-5963-36CD6F587175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4E9602E-EBFE-0D8E-1DF1-740C6A6D9D51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8615F98F-5DE4-6FAB-2645-FCEF13BF1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CD8C72F6-5CEB-F082-923E-EBE045940D2B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D1D1585-1545-CB8B-4138-5434E5174806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B6A2FBA9-7F95-FF29-0B19-A663FE758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945C7A6-B20C-9474-B0D0-973B565E6F10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4C9C7889-3F72-7C89-3D30-C33E83B857BB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9C45A85E-43B4-B0C3-BB83-CD4B6C2F6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DFAF049-04D3-EFB4-4675-C702B5F5C08F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543EAB0D-A4AB-559E-58DC-4A576DCA14E1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6BEF1429-9258-C088-6E34-0ACC5DEE3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6262061-D180-9D7E-5962-D02ED90F7EA6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F1D8002E-D356-C1DF-8931-AC96B9DF0B4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968B8910-67A3-4BA6-0605-D49E54D45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BC82FA39-CBDE-3B70-E835-696E1FB56A3A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C22D76EB-E129-84DF-CB2A-911BFFD67CD3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FD1E17DC-9324-6270-A50B-7094C4753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801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45476" y="182880"/>
            <a:ext cx="636744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ELLS AS INTERACTING SYSTEMS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Cells are not static machines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Continuous signal processing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Multiple subsystems interact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Behavior changes over time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9EE97B18-3991-6930-FDB0-856757691D48}"/>
              </a:ext>
            </a:extLst>
          </p:cNvPr>
          <p:cNvSpPr/>
          <p:nvPr/>
        </p:nvSpPr>
        <p:spPr>
          <a:xfrm>
            <a:off x="-29359" y="-5814077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45BA2477-4247-2440-CAA4-DF9D851C5FC4}"/>
              </a:ext>
            </a:extLst>
          </p:cNvPr>
          <p:cNvGrpSpPr/>
          <p:nvPr/>
        </p:nvGrpSpPr>
        <p:grpSpPr>
          <a:xfrm>
            <a:off x="548673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7403BF11-401F-A6EE-460C-E279BC3E050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1A6A5973-5762-E25C-C0E8-821D0ABBE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12A0D246-F93D-3B6E-76A9-BC6A9617E643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ADEB0D67-05F0-8F46-474C-FF05D7A4D702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C367BB65-8F3A-59A1-168B-2E7F645FF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9395F3B-160A-25FC-6D99-3A270544D198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6CD5327B-8360-0D36-7414-D38D6CF00EA0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ED73E0BA-4921-07D4-CEE1-06F99D548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7186524F-5E6F-5012-9BDB-EEAFBCF08334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6981CE2C-9432-188C-1B35-9BC92DE79ED3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Komputer z wypełnieniem pełnym">
              <a:extLst>
                <a:ext uri="{FF2B5EF4-FFF2-40B4-BE49-F238E27FC236}">
                  <a16:creationId xmlns:a16="http://schemas.microsoft.com/office/drawing/2014/main" id="{BF57EBCE-A52E-7944-B2E2-641B7A311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55F0A23C-C7C4-1725-5C45-1C8524C84353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2D81F01-2F3D-EAB4-1A78-C92B3384B453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91BF578D-72DF-58B2-7A04-D490A791D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202C8A37-BE00-3D99-DF77-5C0E3D0FBF86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9413404-0A54-09BE-0806-2A4F43533D69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Otwarte drzwi z wypełnieniem pełnym">
              <a:extLst>
                <a:ext uri="{FF2B5EF4-FFF2-40B4-BE49-F238E27FC236}">
                  <a16:creationId xmlns:a16="http://schemas.microsoft.com/office/drawing/2014/main" id="{8D6D13E6-9006-89EC-C01E-7FA03AFE8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18463" y="182880"/>
            <a:ext cx="702147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EEP LEARNING IN DRUG DISCOVERY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Predict binding, ADME, toxicity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Large datasets enable learning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Overfitting and poor generalization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Regulatory acceptance limited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CD3C3BA-095A-9862-AFD5-B53538333389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6A693918-143D-2491-BDAA-21121FB49A34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A3A4C6B2-9CF7-F7D2-2053-68549391C1C2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D0AFC646-9142-778F-B318-B9A811C67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334190E0-093E-42D6-4033-C12D1BDFFEB6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5581578E-14E2-49DB-5B2E-3748D2E6F1BC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F00ECD80-FBEE-158A-1631-E378C8745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42446695-C65C-DA65-CCDA-207027A58A26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138D5C1-20C5-BFBA-52B4-1576A36DB718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B24B40FF-2CC9-24C7-35A1-CEC8707E0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1F7EC3CE-E8D1-FD5F-2583-274E14DDF8E8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9D38272A-35F3-0AFC-A662-D329AC593656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00756AA9-2DC8-5F5C-D0CF-31D0BBCF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A919EC77-F309-81DC-E125-F93C3A5F8262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EFE5229-4048-F763-366B-631D01E23B7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41B2A1A3-71A8-D241-AE53-AD5A10352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F90AEA88-0D26-0E99-9B79-B8DC2B287158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BC5380A4-B3E3-7023-4CEC-2C98DE3E8E39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30684B73-0C22-EFE6-7764-197E207CB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11523" y="182880"/>
            <a:ext cx="50353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ILI PREDICTION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☠️ Rare events are hard to predict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Data sparsity limits accuracy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Misclassified compounds can be toxic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Mechanistic understanding still crucial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31857F71-4671-AF92-6B7B-23A1B6FA201F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8C3C4355-9633-2BB5-0B7B-617D158036CD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9CEC78F3-FEAD-97C6-CBA9-E4A439AF7280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2A7C9ED3-D482-993F-FAD7-C45977F8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9023C35-B721-1B2A-E27F-693CA8ADBE33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776A3595-9837-DAB4-43E4-133DD5887B37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871433B0-E022-1B80-0951-23416A1E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B816E897-B809-2283-B98A-07608D1766EB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22E63566-3C6A-93CD-F248-0A430552C044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75187D7E-1A91-E546-D8AF-F573E8D6A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9068FA6-D336-E1D3-9912-1FFFD159CB5A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4330E138-2D28-235D-F975-908FDE49C39C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C44F96FD-FE1D-804E-6D77-F873FBCA8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2CA69DA-63A3-B871-6F23-CDB064AA4685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81BB4961-A4DD-D522-FA71-7DB41EA0900F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613976E7-964A-01CF-4AF1-E6A6D15EC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3CDF63DD-C85B-652F-BBB3-F0A3C6727166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03308DB-8725-C8A0-08EC-25519D3D561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8284839D-D3FA-3270-0AFC-00F74460C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H</a:t>
            </a:r>
            <a:r>
              <a:rPr sz="3200">
                <a:solidFill>
                  <a:srgbClr val="FFFFFF"/>
                </a:solidFill>
              </a:rPr>
              <a:t>YBRID MODELS: MECHANISTIC + ML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8A6A4495-C4ED-3718-6DE1-847EDA54FC5B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5DE442B0-1E3C-D0FC-4708-535FCB01C47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188BCD7B-3EFA-68F8-C732-DB2F5FE511D3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71204E4B-0279-A665-0097-5135959F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F90973D1-09F3-0ED0-5DC8-B79DD569B315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3086048-81D5-2F1C-D51D-8E9AE875F0D8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B2EAF880-0E44-C5E5-98E3-F8427BEC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09670BF7-8541-34EE-B08A-828E06D5F5B1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A76A861C-80A0-A1EC-DEA1-C8649A716120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E1605C4B-D2AB-D67D-2C4A-CFF57BCE4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D812AC3-2D8E-F022-B33D-33C647868AAB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DFB2B848-AC85-C411-F5C1-02DE5D788A21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DA99134A-B736-059B-1B26-EEA663876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113EBB75-BDB2-CFFB-14BF-DB62DB0EBD2F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37394BCC-2453-9963-83D0-0D752FECDA10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2E3BB299-8E2B-6DE8-5259-B6AEDEE19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6D61D42A-97BD-0E93-5585-D40307A296F2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A030C6CF-7B71-CF8B-DA02-14A86E1FE0D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95543339-927E-CBFA-3468-33A301394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3BBAB440-3806-66D8-28F9-7427279D953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7856" y="1029953"/>
            <a:ext cx="7772400" cy="3789688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FCACF1-F238-DE4B-58B6-FA54B82D9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E18E8E82-3EB2-8E7A-7DCF-9FBBDA574F5D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H</a:t>
            </a:r>
            <a:r>
              <a:rPr sz="3200">
                <a:solidFill>
                  <a:srgbClr val="FFFFFF"/>
                </a:solidFill>
              </a:rPr>
              <a:t>YBRID MODELS: MECHANISTIC + ML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21ED986C-A897-7299-3A17-E59FC312AAB0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Combine ODEs and data-driven predictions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FF4FB763-49C2-EE1B-566C-A4180EB99A40}"/>
              </a:ext>
            </a:extLst>
          </p:cNvPr>
          <p:cNvSpPr/>
          <p:nvPr/>
        </p:nvSpPr>
        <p:spPr>
          <a:xfrm>
            <a:off x="1371600" y="22088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Exploit strengths of both approaches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AE14EAC5-E48A-CE7B-4919-807F0B533C76}"/>
              </a:ext>
            </a:extLst>
          </p:cNvPr>
          <p:cNvSpPr/>
          <p:nvPr/>
        </p:nvSpPr>
        <p:spPr>
          <a:xfrm>
            <a:off x="1371600" y="30318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Balance accuracy with interpretability</a:t>
            </a:r>
          </a:p>
        </p:txBody>
      </p:sp>
      <p:sp>
        <p:nvSpPr>
          <p:cNvPr id="6" name="PointBox_3">
            <a:extLst>
              <a:ext uri="{FF2B5EF4-FFF2-40B4-BE49-F238E27FC236}">
                <a16:creationId xmlns:a16="http://schemas.microsoft.com/office/drawing/2014/main" id="{D5E6F686-F9B1-14E1-DBD8-40193A16AAD2}"/>
              </a:ext>
            </a:extLst>
          </p:cNvPr>
          <p:cNvSpPr/>
          <p:nvPr/>
        </p:nvSpPr>
        <p:spPr>
          <a:xfrm>
            <a:off x="1371600" y="38540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🚀 Potential for personalized predictions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E42F0600-AD6A-AE52-1D90-315265F3FF06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F70AD0C8-9524-A5BF-9119-6035FD3AEFDD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85468FEB-1ED9-D6E8-0349-318417C8EC7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FE3043E0-5E6C-0439-1AF8-A9FFB076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E5A8BFD0-BBA0-9FFC-5D1F-22E0914C6155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241116C2-03BA-48CD-17FE-F6855023DCFB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A2C95D53-AECC-CC28-D54A-548A07CBB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6CD9BA61-BC55-4E76-DFE9-8A83784B07DF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03CEF049-B513-842B-77C7-86BDC7CAC0D2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D36CE9AB-22CA-5C47-F65B-2CE61A1F1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F9A5A93A-B1C2-C650-C46F-E70E0E904FF4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802C5A5D-73DF-88EC-4CA1-12D55BC5FF00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995FDA19-BA49-DFBF-E68E-7139FF94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C984F94-8C4C-4BF9-4DC7-80DA7D29CEDA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50DE9539-E68F-0D80-3B16-0A0E00C6AE11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8CA933E7-1533-8D4C-C423-E6056B3E1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C79CB5C-2A62-17CF-0942-446503B06FF5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F6EEE84D-C2E6-D980-16B0-1F9782FEDFE3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655F6C16-AD95-D2E6-2051-43665B4ED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599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732464" y="182880"/>
            <a:ext cx="65934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ATA LEAKAGE AND DATASET BIAS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Information from test set in training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109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Bias affects clinical relevance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405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Leads to false confidence in models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701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Proper validation is critical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64DC505B-2D51-3E88-6022-7DCCD0526C20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A055BC8-40DA-5845-6162-9E34B708CC06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F37D33B4-5D87-4D4E-1BDF-C3D78E048627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50A16955-A0A1-CB5B-A94F-C4A38362A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DCE82956-231C-A64A-279D-B9898F95DB38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48E9D586-38BF-453F-D15C-E9A0B3FACF8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8462BDA5-3D01-8C55-B7F6-B3B1283BA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896B2872-14F8-E3C9-6AD4-97076939B659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B5F357F3-241C-D730-638F-6D25EE70F604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0A0874A6-7341-02C6-1B19-8FE242930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E70FAB69-5E7E-D51D-51FD-870D3606F9C6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70589F01-54A9-03E8-0FD5-AC06443B7A50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C8624EE2-B5E0-8626-FE2A-FB913D73B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2CB051AC-A2F2-719B-15CA-8E4E29BAF0D6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6F37AF7F-855A-BE50-977C-D434EEAA8FBA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A4520F01-4841-536C-2A80-E61EC38E8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0D898709-0FAC-EB91-0C63-74C1EBF07967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3F775244-D2EC-8500-A337-AAEB48941662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3FBFF284-DCB8-76EE-0919-6C4258C88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B35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68C21-94B6-0C84-7F09-C114C2946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ECF71C0-3373-A2F6-310F-13A0621B5CA2}"/>
              </a:ext>
            </a:extLst>
          </p:cNvPr>
          <p:cNvSpPr txBox="1"/>
          <p:nvPr/>
        </p:nvSpPr>
        <p:spPr>
          <a:xfrm>
            <a:off x="1732464" y="182880"/>
            <a:ext cx="65934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ATA LEAKAGE AND DATASET BIAS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1DD359AF-CFC6-07CB-F2CC-C6551C5A3FEC}"/>
              </a:ext>
            </a:extLst>
          </p:cNvPr>
          <p:cNvSpPr/>
          <p:nvPr/>
        </p:nvSpPr>
        <p:spPr>
          <a:xfrm>
            <a:off x="-12921" y="-330552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8" name="Grupa 7">
            <a:extLst>
              <a:ext uri="{FF2B5EF4-FFF2-40B4-BE49-F238E27FC236}">
                <a16:creationId xmlns:a16="http://schemas.microsoft.com/office/drawing/2014/main" id="{9027336F-9C3F-2F2A-7A5E-A774060B5BB3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9" name="Owal 8">
              <a:extLst>
                <a:ext uri="{FF2B5EF4-FFF2-40B4-BE49-F238E27FC236}">
                  <a16:creationId xmlns:a16="http://schemas.microsoft.com/office/drawing/2014/main" id="{D8F7C447-25AA-8885-F1D5-790F32E908DF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Koła zębate z wypełnieniem pełnym">
              <a:extLst>
                <a:ext uri="{FF2B5EF4-FFF2-40B4-BE49-F238E27FC236}">
                  <a16:creationId xmlns:a16="http://schemas.microsoft.com/office/drawing/2014/main" id="{A612F912-6614-861C-BF6B-0B5249C42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79CA8C59-87FD-23DC-5F68-32B8D6A89884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12" name="Owal 11">
              <a:extLst>
                <a:ext uri="{FF2B5EF4-FFF2-40B4-BE49-F238E27FC236}">
                  <a16:creationId xmlns:a16="http://schemas.microsoft.com/office/drawing/2014/main" id="{F6A81B71-FB41-954B-832D-A90223FE0C14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3" name="Grafika 12" descr="Medycyna z wypełnieniem pełnym">
              <a:extLst>
                <a:ext uri="{FF2B5EF4-FFF2-40B4-BE49-F238E27FC236}">
                  <a16:creationId xmlns:a16="http://schemas.microsoft.com/office/drawing/2014/main" id="{B558ED54-79CD-3FC9-EA94-A0499D755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CF507CA6-3796-7045-55BF-FF2B30ECB7F8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15" name="Owal 14">
              <a:extLst>
                <a:ext uri="{FF2B5EF4-FFF2-40B4-BE49-F238E27FC236}">
                  <a16:creationId xmlns:a16="http://schemas.microsoft.com/office/drawing/2014/main" id="{108341BD-58B6-1184-1CCF-B18821ECB67C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6" name="Grafika 15" descr="Igła z wypełnieniem pełnym">
              <a:extLst>
                <a:ext uri="{FF2B5EF4-FFF2-40B4-BE49-F238E27FC236}">
                  <a16:creationId xmlns:a16="http://schemas.microsoft.com/office/drawing/2014/main" id="{063CBE47-25F6-23CD-B008-AE885BA95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4D942786-DBCA-D2BE-2F3D-031B7032F675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A4ACEDD-D8BD-2A8A-A97F-C90C2326E503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9" name="Grafika 18" descr="Otwarte drzwi z wypełnieniem pełnym">
              <a:extLst>
                <a:ext uri="{FF2B5EF4-FFF2-40B4-BE49-F238E27FC236}">
                  <a16:creationId xmlns:a16="http://schemas.microsoft.com/office/drawing/2014/main" id="{14D91726-6127-CEF1-243E-2A41F9E6F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DE28D5D-C39B-9AA2-7A3D-9FD5D44B4C90}"/>
              </a:ext>
            </a:extLst>
          </p:cNvPr>
          <p:cNvGrpSpPr/>
          <p:nvPr/>
        </p:nvGrpSpPr>
        <p:grpSpPr>
          <a:xfrm>
            <a:off x="609822" y="2698162"/>
            <a:ext cx="612000" cy="612000"/>
            <a:chOff x="609822" y="2122835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238E40FD-A92F-E03D-836A-684BE7AC98F9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Komputer z wypełnieniem pełnym">
              <a:extLst>
                <a:ext uri="{FF2B5EF4-FFF2-40B4-BE49-F238E27FC236}">
                  <a16:creationId xmlns:a16="http://schemas.microsoft.com/office/drawing/2014/main" id="{63BC9FC8-0A37-6BCE-25AA-E0D7CBAEB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DE9562F-CAB9-373D-4E5C-D1F1AB4AB1C1}"/>
              </a:ext>
            </a:extLst>
          </p:cNvPr>
          <p:cNvGrpSpPr/>
          <p:nvPr/>
        </p:nvGrpSpPr>
        <p:grpSpPr>
          <a:xfrm>
            <a:off x="85916" y="3518761"/>
            <a:ext cx="612000" cy="612000"/>
            <a:chOff x="630205" y="2811997"/>
            <a:chExt cx="612000" cy="612000"/>
          </a:xfrm>
        </p:grpSpPr>
        <p:sp>
          <p:nvSpPr>
            <p:cNvPr id="24" name="Owal 23">
              <a:extLst>
                <a:ext uri="{FF2B5EF4-FFF2-40B4-BE49-F238E27FC236}">
                  <a16:creationId xmlns:a16="http://schemas.microsoft.com/office/drawing/2014/main" id="{92FF5260-AFAF-A145-EBEA-D77C450B8FD9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5" name="Grafika 24" descr="Zwój z wypełnieniem pełnym">
              <a:extLst>
                <a:ext uri="{FF2B5EF4-FFF2-40B4-BE49-F238E27FC236}">
                  <a16:creationId xmlns:a16="http://schemas.microsoft.com/office/drawing/2014/main" id="{84A4D4BB-A1F6-59F0-35AE-D7A9F9616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Obraz 26" descr="Obraz zawierający tekst, diagram, Czcionka, zrzut ekranu&#10;&#10;Zawartość wygenerowana przez AI może być niepoprawna.">
            <a:extLst>
              <a:ext uri="{FF2B5EF4-FFF2-40B4-BE49-F238E27FC236}">
                <a16:creationId xmlns:a16="http://schemas.microsoft.com/office/drawing/2014/main" id="{3B1B514C-15AB-94DD-9DEE-D20E689340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1305" y="1377192"/>
            <a:ext cx="7015790" cy="29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595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56646" y="182880"/>
            <a:ext cx="554510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C</a:t>
            </a:r>
            <a:r>
              <a:rPr sz="3200" dirty="0">
                <a:solidFill>
                  <a:srgbClr val="FFFFFF"/>
                </a:solidFill>
              </a:rPr>
              <a:t>ORRELATION VS CAUSALITY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Correlated biomarkers are not causal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Many Phase II successes fail in Phase III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Interventions break correlations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397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Causal modeling remains hard</a:t>
            </a:r>
          </a:p>
        </p:txBody>
      </p:sp>
      <p:sp>
        <p:nvSpPr>
          <p:cNvPr id="7" name="Dowolny kształt 6">
            <a:extLst>
              <a:ext uri="{FF2B5EF4-FFF2-40B4-BE49-F238E27FC236}">
                <a16:creationId xmlns:a16="http://schemas.microsoft.com/office/drawing/2014/main" id="{BEE80EA3-558E-7461-2E77-C7EEE2DCC376}"/>
              </a:ext>
            </a:extLst>
          </p:cNvPr>
          <p:cNvSpPr/>
          <p:nvPr/>
        </p:nvSpPr>
        <p:spPr>
          <a:xfrm>
            <a:off x="-29359" y="-24721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0" name="Grupa 19">
            <a:extLst>
              <a:ext uri="{FF2B5EF4-FFF2-40B4-BE49-F238E27FC236}">
                <a16:creationId xmlns:a16="http://schemas.microsoft.com/office/drawing/2014/main" id="{B55112A9-2F31-CF88-A609-1820DD8C1BFC}"/>
              </a:ext>
            </a:extLst>
          </p:cNvPr>
          <p:cNvGrpSpPr/>
          <p:nvPr/>
        </p:nvGrpSpPr>
        <p:grpSpPr>
          <a:xfrm>
            <a:off x="630205" y="3518761"/>
            <a:ext cx="612000" cy="612000"/>
            <a:chOff x="630205" y="2811997"/>
            <a:chExt cx="612000" cy="612000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90218216-9EEC-4A17-0F09-2923CB972F43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2" name="Grafika 21" descr="Zwój z wypełnieniem pełnym">
              <a:extLst>
                <a:ext uri="{FF2B5EF4-FFF2-40B4-BE49-F238E27FC236}">
                  <a16:creationId xmlns:a16="http://schemas.microsoft.com/office/drawing/2014/main" id="{7041B70D-CE78-E615-C6FA-8B66E1FE3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26" name="Grupa 25">
            <a:extLst>
              <a:ext uri="{FF2B5EF4-FFF2-40B4-BE49-F238E27FC236}">
                <a16:creationId xmlns:a16="http://schemas.microsoft.com/office/drawing/2014/main" id="{A2826FA0-1977-F844-E963-B5C310AA5362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27" name="Owal 26">
              <a:extLst>
                <a:ext uri="{FF2B5EF4-FFF2-40B4-BE49-F238E27FC236}">
                  <a16:creationId xmlns:a16="http://schemas.microsoft.com/office/drawing/2014/main" id="{8D3AB428-81FA-8BAF-D2BE-2B8FCB687581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8" name="Grafika 27" descr="Koła zębate z wypełnieniem pełnym">
              <a:extLst>
                <a:ext uri="{FF2B5EF4-FFF2-40B4-BE49-F238E27FC236}">
                  <a16:creationId xmlns:a16="http://schemas.microsoft.com/office/drawing/2014/main" id="{E6DF5F4E-3A14-D452-E8D7-2CB49D95B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29" name="Grupa 28">
            <a:extLst>
              <a:ext uri="{FF2B5EF4-FFF2-40B4-BE49-F238E27FC236}">
                <a16:creationId xmlns:a16="http://schemas.microsoft.com/office/drawing/2014/main" id="{D5710335-A9D5-4B4D-C75A-131E84D2A540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23944077-9659-0AFD-717A-7B3649FCE191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1" name="Grafika 30" descr="Medycyna z wypełnieniem pełnym">
              <a:extLst>
                <a:ext uri="{FF2B5EF4-FFF2-40B4-BE49-F238E27FC236}">
                  <a16:creationId xmlns:a16="http://schemas.microsoft.com/office/drawing/2014/main" id="{E69418D4-0EAF-21A1-15AA-176104D46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2" name="Grupa 31">
            <a:extLst>
              <a:ext uri="{FF2B5EF4-FFF2-40B4-BE49-F238E27FC236}">
                <a16:creationId xmlns:a16="http://schemas.microsoft.com/office/drawing/2014/main" id="{67D96FE3-029F-503C-14CE-6B4EA3438B07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D02EBBC8-BBA1-5EF1-EF89-8EC74E96CDBC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4" name="Grafika 33" descr="Igła z wypełnieniem pełnym">
              <a:extLst>
                <a:ext uri="{FF2B5EF4-FFF2-40B4-BE49-F238E27FC236}">
                  <a16:creationId xmlns:a16="http://schemas.microsoft.com/office/drawing/2014/main" id="{839CAA8D-3058-04C2-8262-F72045E13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A8E86AF3-F928-E40A-E0C1-55460F8E5C2C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209F304A-BB48-19A2-417C-114CA8A72B96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7" name="Grafika 36" descr="Komputer z wypełnieniem pełnym">
              <a:extLst>
                <a:ext uri="{FF2B5EF4-FFF2-40B4-BE49-F238E27FC236}">
                  <a16:creationId xmlns:a16="http://schemas.microsoft.com/office/drawing/2014/main" id="{A98CF47F-E9E0-1935-6FD0-FCD796F7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A69DEE8B-A7F2-EE62-9C68-7A5E91936EF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2" name="Owal 41">
              <a:extLst>
                <a:ext uri="{FF2B5EF4-FFF2-40B4-BE49-F238E27FC236}">
                  <a16:creationId xmlns:a16="http://schemas.microsoft.com/office/drawing/2014/main" id="{5EB7B744-8236-B32D-DE5A-FA2AEB171524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3" name="Grafika 42" descr="Otwarte drzwi z wypełnieniem pełnym">
              <a:extLst>
                <a:ext uri="{FF2B5EF4-FFF2-40B4-BE49-F238E27FC236}">
                  <a16:creationId xmlns:a16="http://schemas.microsoft.com/office/drawing/2014/main" id="{0D87B306-3FD6-D7F8-BA89-6F697A73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sp>
        <p:nvSpPr>
          <p:cNvPr id="44" name="pole tekstowe 43">
            <a:extLst>
              <a:ext uri="{FF2B5EF4-FFF2-40B4-BE49-F238E27FC236}">
                <a16:creationId xmlns:a16="http://schemas.microsoft.com/office/drawing/2014/main" id="{383D9A3B-9B9C-1A8C-4DBC-13063A414C7A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082720" y="182880"/>
            <a:ext cx="589295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E</a:t>
            </a:r>
            <a:r>
              <a:rPr sz="3200" dirty="0">
                <a:solidFill>
                  <a:srgbClr val="FFFFFF"/>
                </a:solidFill>
              </a:rPr>
              <a:t>XPLAINABILITY VS ACCURACY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High accuracy is not enough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Regulators demand mechanistic insight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Black-box failures are hard to debug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Trust requires interpretability</a:t>
            </a:r>
          </a:p>
        </p:txBody>
      </p:sp>
      <p:sp>
        <p:nvSpPr>
          <p:cNvPr id="26" name="Dowolny kształt 25">
            <a:extLst>
              <a:ext uri="{FF2B5EF4-FFF2-40B4-BE49-F238E27FC236}">
                <a16:creationId xmlns:a16="http://schemas.microsoft.com/office/drawing/2014/main" id="{764BA60B-128C-F514-E7AC-B2659D553BFB}"/>
              </a:ext>
            </a:extLst>
          </p:cNvPr>
          <p:cNvSpPr/>
          <p:nvPr/>
        </p:nvSpPr>
        <p:spPr>
          <a:xfrm>
            <a:off x="-29359" y="-24721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395842F4-87BA-5C67-7341-443883B9038D}"/>
              </a:ext>
            </a:extLst>
          </p:cNvPr>
          <p:cNvGrpSpPr/>
          <p:nvPr/>
        </p:nvGrpSpPr>
        <p:grpSpPr>
          <a:xfrm>
            <a:off x="630205" y="3518761"/>
            <a:ext cx="612000" cy="612000"/>
            <a:chOff x="630205" y="2811997"/>
            <a:chExt cx="612000" cy="612000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1AD6DBD3-8F7A-C3D8-14A2-04DFA59B51CD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9" name="Grafika 28" descr="Zwój z wypełnieniem pełnym">
              <a:extLst>
                <a:ext uri="{FF2B5EF4-FFF2-40B4-BE49-F238E27FC236}">
                  <a16:creationId xmlns:a16="http://schemas.microsoft.com/office/drawing/2014/main" id="{20ACD5E0-AED5-8F98-8168-168BFAC98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040139BA-5021-EAF3-4850-37DAE0EBF360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6B0E48A0-1204-D856-3811-A09D64D464C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2" name="Grafika 31" descr="Koła zębate z wypełnieniem pełnym">
              <a:extLst>
                <a:ext uri="{FF2B5EF4-FFF2-40B4-BE49-F238E27FC236}">
                  <a16:creationId xmlns:a16="http://schemas.microsoft.com/office/drawing/2014/main" id="{A655F6D1-F236-1E43-C675-5CA206EB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DA59F51E-FF4E-38B2-6F21-15443047CFAC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ED5C1879-350D-0080-E32A-89C9250E36EC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Medycyna z wypełnieniem pełnym">
              <a:extLst>
                <a:ext uri="{FF2B5EF4-FFF2-40B4-BE49-F238E27FC236}">
                  <a16:creationId xmlns:a16="http://schemas.microsoft.com/office/drawing/2014/main" id="{E2485266-696B-44E0-B6F1-E1A44B1B1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D087ED9E-A4A0-EF1D-61F8-A07A3218E744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43812B2A-6A18-12F4-93F2-7DAFAFEEFA9A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Igła z wypełnieniem pełnym">
              <a:extLst>
                <a:ext uri="{FF2B5EF4-FFF2-40B4-BE49-F238E27FC236}">
                  <a16:creationId xmlns:a16="http://schemas.microsoft.com/office/drawing/2014/main" id="{B08E06F4-E8B2-ADE4-9E63-9E391FC94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F8B15312-C417-AD0D-4B4A-FB67FC32F5FD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2E4D608C-C7B9-1B5D-12F7-4A87D03CC8F9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Komputer z wypełnieniem pełnym">
              <a:extLst>
                <a:ext uri="{FF2B5EF4-FFF2-40B4-BE49-F238E27FC236}">
                  <a16:creationId xmlns:a16="http://schemas.microsoft.com/office/drawing/2014/main" id="{F59B41E8-CA2F-CD6F-D63D-C0C01BEAC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5C87B5DF-B852-930B-8DC9-2427EC76ED0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720DE5C5-8B5A-D7EF-6241-647CDADA8030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CF32D199-1300-3BE7-5887-C1DF65397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E9864C90-4D99-F309-0B17-0BA2544E9737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962064" y="182880"/>
            <a:ext cx="413427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ISTRIBUTION SHIFT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Trial populations are highly selected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👥 Real patients are older and sicker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Models fail under new distributions</a:t>
            </a:r>
          </a:p>
        </p:txBody>
      </p:sp>
      <p:sp>
        <p:nvSpPr>
          <p:cNvPr id="6" name="PointBox_3"/>
          <p:cNvSpPr/>
          <p:nvPr/>
        </p:nvSpPr>
        <p:spPr>
          <a:xfrm>
            <a:off x="1371600" y="3840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Post-marketing data reveals gaps</a:t>
            </a:r>
          </a:p>
        </p:txBody>
      </p:sp>
      <p:sp>
        <p:nvSpPr>
          <p:cNvPr id="26" name="Dowolny kształt 25">
            <a:extLst>
              <a:ext uri="{FF2B5EF4-FFF2-40B4-BE49-F238E27FC236}">
                <a16:creationId xmlns:a16="http://schemas.microsoft.com/office/drawing/2014/main" id="{72861A7D-0B2C-FDE6-1FBA-1AD82EB3BD02}"/>
              </a:ext>
            </a:extLst>
          </p:cNvPr>
          <p:cNvSpPr/>
          <p:nvPr/>
        </p:nvSpPr>
        <p:spPr>
          <a:xfrm>
            <a:off x="-29359" y="-24721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9EFEF3AA-BD54-D62A-9982-81B9EAF02FFA}"/>
              </a:ext>
            </a:extLst>
          </p:cNvPr>
          <p:cNvGrpSpPr/>
          <p:nvPr/>
        </p:nvGrpSpPr>
        <p:grpSpPr>
          <a:xfrm>
            <a:off x="630205" y="3518761"/>
            <a:ext cx="612000" cy="612000"/>
            <a:chOff x="630205" y="2811997"/>
            <a:chExt cx="612000" cy="612000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16C82E9A-A682-F6F0-5F19-8F2C5D5EC2B5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9" name="Grafika 28" descr="Zwój z wypełnieniem pełnym">
              <a:extLst>
                <a:ext uri="{FF2B5EF4-FFF2-40B4-BE49-F238E27FC236}">
                  <a16:creationId xmlns:a16="http://schemas.microsoft.com/office/drawing/2014/main" id="{6B70436D-7306-AFF5-EFD7-B9EAAC158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844193E1-2EFE-6BC7-9F95-C0809CDDECD8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37FB7C77-7144-BEB3-D174-4AB586FBDAD5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2" name="Grafika 31" descr="Koła zębate z wypełnieniem pełnym">
              <a:extLst>
                <a:ext uri="{FF2B5EF4-FFF2-40B4-BE49-F238E27FC236}">
                  <a16:creationId xmlns:a16="http://schemas.microsoft.com/office/drawing/2014/main" id="{2FEECFA2-C858-F92D-B078-C4532E755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80EA07AA-6E58-C7F7-C39E-69629E07C3EC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DD0F064C-AFEB-BF01-01B0-BB07759FA435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Medycyna z wypełnieniem pełnym">
              <a:extLst>
                <a:ext uri="{FF2B5EF4-FFF2-40B4-BE49-F238E27FC236}">
                  <a16:creationId xmlns:a16="http://schemas.microsoft.com/office/drawing/2014/main" id="{8F9E378E-DBEC-2FF3-4148-20D6FD219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380C296F-B647-89BA-D76D-F56EF74E2996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3EE10919-26C2-C0DC-C03C-1C73343F363A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Igła z wypełnieniem pełnym">
              <a:extLst>
                <a:ext uri="{FF2B5EF4-FFF2-40B4-BE49-F238E27FC236}">
                  <a16:creationId xmlns:a16="http://schemas.microsoft.com/office/drawing/2014/main" id="{08F9D973-E255-7CA4-FA75-4CF4B949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7EC972FB-67F3-6066-275F-40FD3F73EB27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D6B1B3EF-F064-51C2-007F-9850A9520814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Komputer z wypełnieniem pełnym">
              <a:extLst>
                <a:ext uri="{FF2B5EF4-FFF2-40B4-BE49-F238E27FC236}">
                  <a16:creationId xmlns:a16="http://schemas.microsoft.com/office/drawing/2014/main" id="{A9110321-1CBC-843C-9890-CB4BB100C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B1083AF0-8A60-CDD3-3E06-4E21C8CEBB89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D05B9097-7D51-3F2A-A182-BA2C3524CB4D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FCE92CE0-08CE-9477-F6C4-51D81029A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AA3A33C6-F4E1-75B0-2941-60F0187DEFE8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34391" y="182880"/>
            <a:ext cx="538961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EGULATORY CONSTRAINTS</a:t>
            </a:r>
          </a:p>
        </p:txBody>
      </p:sp>
      <p:sp>
        <p:nvSpPr>
          <p:cNvPr id="26" name="Dowolny kształt 25">
            <a:extLst>
              <a:ext uri="{FF2B5EF4-FFF2-40B4-BE49-F238E27FC236}">
                <a16:creationId xmlns:a16="http://schemas.microsoft.com/office/drawing/2014/main" id="{02FF4AEA-CDEC-7178-8359-8FA8AFF1FBCB}"/>
              </a:ext>
            </a:extLst>
          </p:cNvPr>
          <p:cNvSpPr/>
          <p:nvPr/>
        </p:nvSpPr>
        <p:spPr>
          <a:xfrm>
            <a:off x="-29359" y="-247216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C563DB0E-7A8B-3CB3-F7D9-2C06C7842918}"/>
              </a:ext>
            </a:extLst>
          </p:cNvPr>
          <p:cNvGrpSpPr/>
          <p:nvPr/>
        </p:nvGrpSpPr>
        <p:grpSpPr>
          <a:xfrm>
            <a:off x="630205" y="3518761"/>
            <a:ext cx="612000" cy="612000"/>
            <a:chOff x="630205" y="2811997"/>
            <a:chExt cx="612000" cy="612000"/>
          </a:xfrm>
        </p:grpSpPr>
        <p:sp>
          <p:nvSpPr>
            <p:cNvPr id="28" name="Owal 27">
              <a:extLst>
                <a:ext uri="{FF2B5EF4-FFF2-40B4-BE49-F238E27FC236}">
                  <a16:creationId xmlns:a16="http://schemas.microsoft.com/office/drawing/2014/main" id="{C53D7636-0B3C-0A7E-84D9-C6CDECF2C501}"/>
                </a:ext>
              </a:extLst>
            </p:cNvPr>
            <p:cNvSpPr/>
            <p:nvPr/>
          </p:nvSpPr>
          <p:spPr>
            <a:xfrm>
              <a:off x="630205" y="2811997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9" name="Grafika 28" descr="Zwój z wypełnieniem pełnym">
              <a:extLst>
                <a:ext uri="{FF2B5EF4-FFF2-40B4-BE49-F238E27FC236}">
                  <a16:creationId xmlns:a16="http://schemas.microsoft.com/office/drawing/2014/main" id="{3C4B63F8-5D8D-FE36-DC33-8879C293A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5397" y="2852786"/>
              <a:ext cx="540000" cy="540000"/>
            </a:xfrm>
            <a:prstGeom prst="rect">
              <a:avLst/>
            </a:prstGeom>
          </p:spPr>
        </p:pic>
      </p:grpSp>
      <p:grpSp>
        <p:nvGrpSpPr>
          <p:cNvPr id="30" name="Grupa 29">
            <a:extLst>
              <a:ext uri="{FF2B5EF4-FFF2-40B4-BE49-F238E27FC236}">
                <a16:creationId xmlns:a16="http://schemas.microsoft.com/office/drawing/2014/main" id="{CB388338-9FBE-4EE6-5904-D4B438D6C4ED}"/>
              </a:ext>
            </a:extLst>
          </p:cNvPr>
          <p:cNvGrpSpPr/>
          <p:nvPr/>
        </p:nvGrpSpPr>
        <p:grpSpPr>
          <a:xfrm>
            <a:off x="4384" y="196863"/>
            <a:ext cx="612000" cy="624491"/>
            <a:chOff x="548673" y="55349"/>
            <a:chExt cx="612000" cy="624491"/>
          </a:xfrm>
        </p:grpSpPr>
        <p:sp>
          <p:nvSpPr>
            <p:cNvPr id="31" name="Owal 30">
              <a:extLst>
                <a:ext uri="{FF2B5EF4-FFF2-40B4-BE49-F238E27FC236}">
                  <a16:creationId xmlns:a16="http://schemas.microsoft.com/office/drawing/2014/main" id="{439A497C-1957-C23F-94A9-79BBABBAFF6B}"/>
                </a:ext>
              </a:extLst>
            </p:cNvPr>
            <p:cNvSpPr/>
            <p:nvPr/>
          </p:nvSpPr>
          <p:spPr>
            <a:xfrm>
              <a:off x="548673" y="5534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2" name="Grafika 31" descr="Koła zębate z wypełnieniem pełnym">
              <a:extLst>
                <a:ext uri="{FF2B5EF4-FFF2-40B4-BE49-F238E27FC236}">
                  <a16:creationId xmlns:a16="http://schemas.microsoft.com/office/drawing/2014/main" id="{654FA503-3030-D9F9-B5C1-AD07831F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673" y="67840"/>
              <a:ext cx="612000" cy="612000"/>
            </a:xfrm>
            <a:prstGeom prst="rect">
              <a:avLst/>
            </a:prstGeom>
          </p:spPr>
        </p:pic>
      </p:grpSp>
      <p:grpSp>
        <p:nvGrpSpPr>
          <p:cNvPr id="33" name="Grupa 32">
            <a:extLst>
              <a:ext uri="{FF2B5EF4-FFF2-40B4-BE49-F238E27FC236}">
                <a16:creationId xmlns:a16="http://schemas.microsoft.com/office/drawing/2014/main" id="{6C25D6C8-E496-5EC3-B3D7-65B1CBE8F88F}"/>
              </a:ext>
            </a:extLst>
          </p:cNvPr>
          <p:cNvGrpSpPr/>
          <p:nvPr/>
        </p:nvGrpSpPr>
        <p:grpSpPr>
          <a:xfrm>
            <a:off x="24767" y="1029953"/>
            <a:ext cx="652766" cy="639011"/>
            <a:chOff x="569056" y="744511"/>
            <a:chExt cx="652766" cy="639011"/>
          </a:xfrm>
        </p:grpSpPr>
        <p:sp>
          <p:nvSpPr>
            <p:cNvPr id="34" name="Owal 33">
              <a:extLst>
                <a:ext uri="{FF2B5EF4-FFF2-40B4-BE49-F238E27FC236}">
                  <a16:creationId xmlns:a16="http://schemas.microsoft.com/office/drawing/2014/main" id="{55E3E7CD-6165-FD5D-A8D6-4670CED321BD}"/>
                </a:ext>
              </a:extLst>
            </p:cNvPr>
            <p:cNvSpPr/>
            <p:nvPr/>
          </p:nvSpPr>
          <p:spPr>
            <a:xfrm>
              <a:off x="569056" y="744511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5" name="Grafika 34" descr="Medycyna z wypełnieniem pełnym">
              <a:extLst>
                <a:ext uri="{FF2B5EF4-FFF2-40B4-BE49-F238E27FC236}">
                  <a16:creationId xmlns:a16="http://schemas.microsoft.com/office/drawing/2014/main" id="{FD40297D-7041-E8E3-38A1-5985ECB10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9822" y="771522"/>
              <a:ext cx="612000" cy="612000"/>
            </a:xfrm>
            <a:prstGeom prst="rect">
              <a:avLst/>
            </a:prstGeom>
          </p:spPr>
        </p:pic>
      </p:grpSp>
      <p:grpSp>
        <p:nvGrpSpPr>
          <p:cNvPr id="36" name="Grupa 35">
            <a:extLst>
              <a:ext uri="{FF2B5EF4-FFF2-40B4-BE49-F238E27FC236}">
                <a16:creationId xmlns:a16="http://schemas.microsoft.com/office/drawing/2014/main" id="{765F7612-8C6C-DBB7-1EBF-126545612EF5}"/>
              </a:ext>
            </a:extLst>
          </p:cNvPr>
          <p:cNvGrpSpPr/>
          <p:nvPr/>
        </p:nvGrpSpPr>
        <p:grpSpPr>
          <a:xfrm>
            <a:off x="45150" y="1877563"/>
            <a:ext cx="612000" cy="612000"/>
            <a:chOff x="589439" y="1433673"/>
            <a:chExt cx="612000" cy="612000"/>
          </a:xfrm>
        </p:grpSpPr>
        <p:sp>
          <p:nvSpPr>
            <p:cNvPr id="37" name="Owal 36">
              <a:extLst>
                <a:ext uri="{FF2B5EF4-FFF2-40B4-BE49-F238E27FC236}">
                  <a16:creationId xmlns:a16="http://schemas.microsoft.com/office/drawing/2014/main" id="{7A14D0DE-A22A-6220-E436-B2F0E70A97DF}"/>
                </a:ext>
              </a:extLst>
            </p:cNvPr>
            <p:cNvSpPr/>
            <p:nvPr/>
          </p:nvSpPr>
          <p:spPr>
            <a:xfrm>
              <a:off x="589439" y="1433673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Igła z wypełnieniem pełnym">
              <a:extLst>
                <a:ext uri="{FF2B5EF4-FFF2-40B4-BE49-F238E27FC236}">
                  <a16:creationId xmlns:a16="http://schemas.microsoft.com/office/drawing/2014/main" id="{BC49B68E-56F1-02ED-3107-229F44E78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056" y="1462065"/>
              <a:ext cx="540000" cy="540000"/>
            </a:xfrm>
            <a:prstGeom prst="rect">
              <a:avLst/>
            </a:prstGeom>
          </p:spPr>
        </p:pic>
      </p:grpSp>
      <p:grpSp>
        <p:nvGrpSpPr>
          <p:cNvPr id="39" name="Grupa 38">
            <a:extLst>
              <a:ext uri="{FF2B5EF4-FFF2-40B4-BE49-F238E27FC236}">
                <a16:creationId xmlns:a16="http://schemas.microsoft.com/office/drawing/2014/main" id="{B9CD6EE0-4AD9-7161-BB63-FD86E9C8F0BF}"/>
              </a:ext>
            </a:extLst>
          </p:cNvPr>
          <p:cNvGrpSpPr/>
          <p:nvPr/>
        </p:nvGrpSpPr>
        <p:grpSpPr>
          <a:xfrm>
            <a:off x="65533" y="2698162"/>
            <a:ext cx="612000" cy="612000"/>
            <a:chOff x="609822" y="2122835"/>
            <a:chExt cx="612000" cy="612000"/>
          </a:xfrm>
        </p:grpSpPr>
        <p:sp>
          <p:nvSpPr>
            <p:cNvPr id="40" name="Owal 39">
              <a:extLst>
                <a:ext uri="{FF2B5EF4-FFF2-40B4-BE49-F238E27FC236}">
                  <a16:creationId xmlns:a16="http://schemas.microsoft.com/office/drawing/2014/main" id="{4E56583F-4955-BA10-D1B4-F853814798C3}"/>
                </a:ext>
              </a:extLst>
            </p:cNvPr>
            <p:cNvSpPr/>
            <p:nvPr/>
          </p:nvSpPr>
          <p:spPr>
            <a:xfrm>
              <a:off x="609822" y="2122835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1" name="Grafika 40" descr="Komputer z wypełnieniem pełnym">
              <a:extLst>
                <a:ext uri="{FF2B5EF4-FFF2-40B4-BE49-F238E27FC236}">
                  <a16:creationId xmlns:a16="http://schemas.microsoft.com/office/drawing/2014/main" id="{18FC266C-7749-4E00-3879-76769491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5856" y="2158738"/>
              <a:ext cx="540000" cy="540000"/>
            </a:xfrm>
            <a:prstGeom prst="rect">
              <a:avLst/>
            </a:prstGeom>
          </p:spPr>
        </p:pic>
      </p:grpSp>
      <p:grpSp>
        <p:nvGrpSpPr>
          <p:cNvPr id="42" name="Grupa 41">
            <a:extLst>
              <a:ext uri="{FF2B5EF4-FFF2-40B4-BE49-F238E27FC236}">
                <a16:creationId xmlns:a16="http://schemas.microsoft.com/office/drawing/2014/main" id="{3EDD994F-6F64-8E4F-A8B8-EE52C2FED6BD}"/>
              </a:ext>
            </a:extLst>
          </p:cNvPr>
          <p:cNvGrpSpPr/>
          <p:nvPr/>
        </p:nvGrpSpPr>
        <p:grpSpPr>
          <a:xfrm>
            <a:off x="106299" y="4339360"/>
            <a:ext cx="612000" cy="612000"/>
            <a:chOff x="650588" y="3501159"/>
            <a:chExt cx="612000" cy="612000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9E0EE17C-B47F-D85B-5CD9-65FD2EF097BF}"/>
                </a:ext>
              </a:extLst>
            </p:cNvPr>
            <p:cNvSpPr/>
            <p:nvPr/>
          </p:nvSpPr>
          <p:spPr>
            <a:xfrm>
              <a:off x="650588" y="3501159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4" name="Grafika 43" descr="Otwarte drzwi z wypełnieniem pełnym">
              <a:extLst>
                <a:ext uri="{FF2B5EF4-FFF2-40B4-BE49-F238E27FC236}">
                  <a16:creationId xmlns:a16="http://schemas.microsoft.com/office/drawing/2014/main" id="{98B66724-4814-0868-AAD3-1E42ED2AA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700" y="3515387"/>
              <a:ext cx="540000" cy="540000"/>
            </a:xfrm>
            <a:prstGeom prst="rect">
              <a:avLst/>
            </a:prstGeom>
          </p:spPr>
        </p:pic>
      </p:grp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52E88A87-75D4-92E3-FFBC-B550B477237D}"/>
              </a:ext>
            </a:extLst>
          </p:cNvPr>
          <p:cNvSpPr txBox="1"/>
          <p:nvPr/>
        </p:nvSpPr>
        <p:spPr>
          <a:xfrm>
            <a:off x="-185057" y="-337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  <p:pic>
        <p:nvPicPr>
          <p:cNvPr id="47" name="Obraz 46" descr="Obraz zawierający tekst, Czcionka, wizytówka, zrzut ekranu&#10;&#10;Zawartość wygenerowana przez AI może być niepoprawna.">
            <a:extLst>
              <a:ext uri="{FF2B5EF4-FFF2-40B4-BE49-F238E27FC236}">
                <a16:creationId xmlns:a16="http://schemas.microsoft.com/office/drawing/2014/main" id="{090C6BC6-DBE5-D201-CB23-B79170C619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9291" y="1362964"/>
            <a:ext cx="7318775" cy="29114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2143</Words>
  <Application>Microsoft Macintosh PowerPoint</Application>
  <PresentationFormat>Pokaz na ekranie (16:9)</PresentationFormat>
  <Paragraphs>430</Paragraphs>
  <Slides>111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111</vt:i4>
      </vt:variant>
    </vt:vector>
  </HeadingPairs>
  <TitlesOfParts>
    <vt:vector size="114" baseType="lpstr"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5</cp:revision>
  <dcterms:created xsi:type="dcterms:W3CDTF">2013-01-27T09:14:16Z</dcterms:created>
  <dcterms:modified xsi:type="dcterms:W3CDTF">2026-01-29T05:08:41Z</dcterms:modified>
  <cp:category/>
</cp:coreProperties>
</file>